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8" r:id="rId3"/>
    <p:sldId id="256" r:id="rId4"/>
    <p:sldId id="258" r:id="rId5"/>
    <p:sldId id="260" r:id="rId6"/>
    <p:sldId id="261" r:id="rId7"/>
    <p:sldId id="275" r:id="rId8"/>
    <p:sldId id="262" r:id="rId9"/>
    <p:sldId id="257" r:id="rId10"/>
    <p:sldId id="263" r:id="rId11"/>
    <p:sldId id="264" r:id="rId12"/>
    <p:sldId id="267" r:id="rId13"/>
    <p:sldId id="268" r:id="rId14"/>
    <p:sldId id="270" r:id="rId15"/>
    <p:sldId id="271" r:id="rId16"/>
    <p:sldId id="269" r:id="rId17"/>
    <p:sldId id="265" r:id="rId18"/>
    <p:sldId id="266" r:id="rId19"/>
    <p:sldId id="310" r:id="rId20"/>
    <p:sldId id="272" r:id="rId21"/>
    <p:sldId id="312" r:id="rId22"/>
    <p:sldId id="314" r:id="rId23"/>
    <p:sldId id="316" r:id="rId24"/>
    <p:sldId id="273" r:id="rId25"/>
    <p:sldId id="318" r:id="rId26"/>
    <p:sldId id="320" r:id="rId27"/>
    <p:sldId id="274" r:id="rId28"/>
    <p:sldId id="322" r:id="rId29"/>
    <p:sldId id="323" r:id="rId30"/>
    <p:sldId id="276" r:id="rId31"/>
    <p:sldId id="277" r:id="rId32"/>
    <p:sldId id="285" r:id="rId33"/>
    <p:sldId id="278" r:id="rId34"/>
    <p:sldId id="286" r:id="rId35"/>
    <p:sldId id="279" r:id="rId36"/>
    <p:sldId id="280" r:id="rId37"/>
    <p:sldId id="281" r:id="rId38"/>
    <p:sldId id="283" r:id="rId39"/>
    <p:sldId id="284" r:id="rId40"/>
    <p:sldId id="291" r:id="rId41"/>
    <p:sldId id="288" r:id="rId42"/>
    <p:sldId id="289" r:id="rId43"/>
    <p:sldId id="287" r:id="rId44"/>
    <p:sldId id="290" r:id="rId45"/>
    <p:sldId id="295" r:id="rId46"/>
    <p:sldId id="298" r:id="rId47"/>
    <p:sldId id="324" r:id="rId48"/>
    <p:sldId id="282" r:id="rId49"/>
    <p:sldId id="296" r:id="rId50"/>
    <p:sldId id="292" r:id="rId51"/>
    <p:sldId id="293" r:id="rId52"/>
    <p:sldId id="294" r:id="rId53"/>
    <p:sldId id="297" r:id="rId54"/>
    <p:sldId id="300" r:id="rId55"/>
    <p:sldId id="302" r:id="rId56"/>
    <p:sldId id="301" r:id="rId57"/>
    <p:sldId id="325" r:id="rId58"/>
    <p:sldId id="304" r:id="rId59"/>
    <p:sldId id="326" r:id="rId60"/>
    <p:sldId id="305" r:id="rId61"/>
    <p:sldId id="303" r:id="rId62"/>
    <p:sldId id="299" r:id="rId6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3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6593-9E94-4DBF-A80F-D89CBC4CC4E6}" type="datetimeFigureOut">
              <a:rPr lang="es-AR" smtClean="0"/>
              <a:t>16/11/2018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F79-0E29-4734-9F15-51ACAEF52F8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0574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6593-9E94-4DBF-A80F-D89CBC4CC4E6}" type="datetimeFigureOut">
              <a:rPr lang="es-AR" smtClean="0"/>
              <a:t>16/11/2018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F79-0E29-4734-9F15-51ACAEF52F8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1911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6593-9E94-4DBF-A80F-D89CBC4CC4E6}" type="datetimeFigureOut">
              <a:rPr lang="es-AR" smtClean="0"/>
              <a:t>16/11/2018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F79-0E29-4734-9F15-51ACAEF52F8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6443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6593-9E94-4DBF-A80F-D89CBC4CC4E6}" type="datetimeFigureOut">
              <a:rPr lang="es-AR" smtClean="0"/>
              <a:t>16/11/2018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F79-0E29-4734-9F15-51ACAEF52F8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916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6593-9E94-4DBF-A80F-D89CBC4CC4E6}" type="datetimeFigureOut">
              <a:rPr lang="es-AR" smtClean="0"/>
              <a:t>16/11/2018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F79-0E29-4734-9F15-51ACAEF52F8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848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6593-9E94-4DBF-A80F-D89CBC4CC4E6}" type="datetimeFigureOut">
              <a:rPr lang="es-AR" smtClean="0"/>
              <a:t>16/11/2018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F79-0E29-4734-9F15-51ACAEF52F8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3124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6593-9E94-4DBF-A80F-D89CBC4CC4E6}" type="datetimeFigureOut">
              <a:rPr lang="es-AR" smtClean="0"/>
              <a:t>16/11/2018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F79-0E29-4734-9F15-51ACAEF52F8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1733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6593-9E94-4DBF-A80F-D89CBC4CC4E6}" type="datetimeFigureOut">
              <a:rPr lang="es-AR" smtClean="0"/>
              <a:t>16/11/2018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F79-0E29-4734-9F15-51ACAEF52F8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681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6593-9E94-4DBF-A80F-D89CBC4CC4E6}" type="datetimeFigureOut">
              <a:rPr lang="es-AR" smtClean="0"/>
              <a:t>16/11/2018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F79-0E29-4734-9F15-51ACAEF52F8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6040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6593-9E94-4DBF-A80F-D89CBC4CC4E6}" type="datetimeFigureOut">
              <a:rPr lang="es-AR" smtClean="0"/>
              <a:t>16/11/2018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F79-0E29-4734-9F15-51ACAEF52F8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572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6593-9E94-4DBF-A80F-D89CBC4CC4E6}" type="datetimeFigureOut">
              <a:rPr lang="es-AR" smtClean="0"/>
              <a:t>16/11/2018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E1F79-0E29-4734-9F15-51ACAEF52F8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25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B6593-9E94-4DBF-A80F-D89CBC4CC4E6}" type="datetimeFigureOut">
              <a:rPr lang="es-AR" smtClean="0"/>
              <a:t>16/11/2018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E1F79-0E29-4734-9F15-51ACAEF52F8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173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736249"/>
            <a:ext cx="11952514" cy="2057355"/>
          </a:xfrm>
        </p:spPr>
        <p:txBody>
          <a:bodyPr>
            <a:noAutofit/>
          </a:bodyPr>
          <a:lstStyle/>
          <a:p>
            <a:r>
              <a:rPr lang="es-A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SIMPOSIO: </a:t>
            </a:r>
            <a:br>
              <a:rPr lang="es-A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CALIDAD EN SERVICIOS DE SALUD </a:t>
            </a:r>
            <a:br>
              <a:rPr lang="es-A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br>
              <a:rPr lang="es-A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SEGURIDAD EN EL CUIDADO DE LA SALUD</a:t>
            </a:r>
            <a:endParaRPr lang="es-A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33206" y="4919437"/>
            <a:ext cx="9144000" cy="1655762"/>
          </a:xfrm>
        </p:spPr>
        <p:txBody>
          <a:bodyPr>
            <a:normAutofit/>
          </a:bodyPr>
          <a:lstStyle/>
          <a:p>
            <a:r>
              <a:rPr lang="es-A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Mario </a:t>
            </a:r>
            <a:r>
              <a:rPr lang="es-AR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Piastrelini</a:t>
            </a:r>
            <a:r>
              <a:rPr lang="es-A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AR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Direcctor</a:t>
            </a:r>
            <a:r>
              <a:rPr lang="es-A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Médico del IMRC</a:t>
            </a:r>
          </a:p>
          <a:p>
            <a:r>
              <a:rPr lang="es-A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Córdoba  -  16 de noviembre de 2018</a:t>
            </a:r>
            <a:endParaRPr lang="es-A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1" y="178740"/>
            <a:ext cx="3406139" cy="1143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629" y="60301"/>
            <a:ext cx="1664971" cy="13798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029" y="121171"/>
            <a:ext cx="2926082" cy="1319009"/>
          </a:xfrm>
          <a:prstGeom prst="rect">
            <a:avLst/>
          </a:prstGeom>
        </p:spPr>
      </p:pic>
      <p:pic>
        <p:nvPicPr>
          <p:cNvPr id="9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754380" y="4208113"/>
            <a:ext cx="4057649" cy="236708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9303" y="4598126"/>
            <a:ext cx="2586446" cy="18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8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es-A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r>
              <a:rPr lang="es-A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LATINOAMERICA TENEMOS UNA MIRADA DE LAS DIMENCIONES DE LA CALIDAD ASISTENCIAL QUE DISTA  A LA DEL RESTO DEL MUNDO?</a:t>
            </a:r>
          </a:p>
          <a:p>
            <a:pPr marL="0" indent="0" algn="ctr">
              <a:buNone/>
            </a:pPr>
            <a:endParaRPr lang="es-AR" b="1" dirty="0" smtClean="0"/>
          </a:p>
          <a:p>
            <a:pPr marL="514350" indent="-514350">
              <a:buAutoNum type="arabicPeriod"/>
            </a:pPr>
            <a:r>
              <a:rPr lang="es-AR" sz="3200" b="1" dirty="0" smtClean="0">
                <a:solidFill>
                  <a:srgbClr val="FFC000"/>
                </a:solidFill>
              </a:rPr>
              <a:t>Competencia profesional o calidad científico-técnica. </a:t>
            </a:r>
          </a:p>
          <a:p>
            <a:pPr marL="514350" indent="-514350">
              <a:buAutoNum type="arabicPeriod"/>
            </a:pPr>
            <a:r>
              <a:rPr lang="es-AR" sz="3200" b="1" dirty="0" smtClean="0"/>
              <a:t>Efectividad. </a:t>
            </a:r>
          </a:p>
          <a:p>
            <a:pPr marL="514350" indent="-514350">
              <a:buAutoNum type="arabicPeriod"/>
            </a:pPr>
            <a:r>
              <a:rPr lang="es-AR" sz="3200" b="1" dirty="0" smtClean="0"/>
              <a:t>Eficiencia. </a:t>
            </a:r>
          </a:p>
          <a:p>
            <a:pPr marL="514350" indent="-514350">
              <a:buAutoNum type="arabicPeriod"/>
            </a:pPr>
            <a:r>
              <a:rPr lang="es-AR" sz="3200" b="1" dirty="0" smtClean="0"/>
              <a:t>Accesibilidad. </a:t>
            </a:r>
          </a:p>
          <a:p>
            <a:pPr marL="514350" indent="-514350">
              <a:buAutoNum type="arabicPeriod"/>
            </a:pPr>
            <a:r>
              <a:rPr lang="es-AR" sz="3200" b="1" dirty="0" smtClean="0"/>
              <a:t>Satisfacción. </a:t>
            </a:r>
          </a:p>
          <a:p>
            <a:pPr marL="514350" indent="-514350">
              <a:buAutoNum type="arabicPeriod"/>
            </a:pPr>
            <a:r>
              <a:rPr lang="es-AR" sz="3200" b="1" dirty="0" smtClean="0"/>
              <a:t>Adecuación. </a:t>
            </a:r>
          </a:p>
          <a:p>
            <a:pPr marL="514350" indent="-514350">
              <a:buAutoNum type="arabicPeriod"/>
            </a:pPr>
            <a:r>
              <a:rPr lang="es-AR" sz="3200" b="1" dirty="0" smtClean="0">
                <a:solidFill>
                  <a:srgbClr val="00B050"/>
                </a:solidFill>
              </a:rPr>
              <a:t>Atención centrada en el paciente. </a:t>
            </a:r>
          </a:p>
          <a:p>
            <a:pPr marL="514350" indent="-514350">
              <a:buAutoNum type="arabicPeriod"/>
            </a:pPr>
            <a:r>
              <a:rPr lang="es-AR" sz="3200" b="1" dirty="0" smtClean="0">
                <a:solidFill>
                  <a:srgbClr val="7030A0"/>
                </a:solidFill>
              </a:rPr>
              <a:t>Seguridad del paciente.</a:t>
            </a:r>
          </a:p>
          <a:p>
            <a:pPr marL="0" indent="0">
              <a:buNone/>
            </a:pPr>
            <a:endParaRPr lang="es-AR" dirty="0"/>
          </a:p>
        </p:txBody>
      </p:sp>
      <p:pic>
        <p:nvPicPr>
          <p:cNvPr id="4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3380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s-AR" sz="4800" dirty="0" smtClean="0">
                <a:solidFill>
                  <a:srgbClr val="00B050"/>
                </a:solidFill>
              </a:rPr>
              <a:t> </a:t>
            </a:r>
            <a:r>
              <a:rPr lang="es-AR" sz="4800" b="1" dirty="0" smtClean="0">
                <a:solidFill>
                  <a:srgbClr val="00B050"/>
                </a:solidFill>
              </a:rPr>
              <a:t>La atención centrada en el paciente </a:t>
            </a:r>
            <a:endParaRPr lang="es-AR" sz="4800" b="1" dirty="0">
              <a:solidFill>
                <a:srgbClr val="00B05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2420" y="1325563"/>
            <a:ext cx="11567160" cy="521239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A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“implica organizar la atención, pensando en los pacientes más que en los que la facilitan”</a:t>
            </a:r>
          </a:p>
          <a:p>
            <a:pPr marL="0" indent="0" algn="ctr">
              <a:buNone/>
            </a:pPr>
            <a:endParaRPr lang="es-AR" sz="4000" dirty="0" smtClean="0"/>
          </a:p>
          <a:p>
            <a:pPr marL="0" indent="0" algn="ctr">
              <a:buNone/>
            </a:pPr>
            <a: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lograr:</a:t>
            </a:r>
          </a:p>
          <a:p>
            <a:pPr marL="0" indent="0" algn="ctr">
              <a:buNone/>
            </a:pPr>
            <a:endParaRPr lang="es-A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A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“el estado de completo bienestar físico, psíquico y social y no sólo la ausencia de la enfermedad”.</a:t>
            </a:r>
          </a:p>
          <a:p>
            <a:pPr marL="0" indent="0" algn="ctr">
              <a:buNone/>
            </a:pPr>
            <a:endParaRPr lang="es-AR" sz="4000" dirty="0"/>
          </a:p>
        </p:txBody>
      </p:sp>
      <p:pic>
        <p:nvPicPr>
          <p:cNvPr id="4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85155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581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endParaRPr lang="es-AR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A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¿EN LATINOAMERICA TENEMOS UNA MIRADA DEL                                  </a:t>
            </a:r>
            <a:r>
              <a:rPr lang="es-AR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“PROCESO CONTINUO </a:t>
            </a:r>
          </a:p>
          <a:p>
            <a:pPr marL="0" indent="0" algn="ctr">
              <a:buNone/>
            </a:pPr>
            <a:r>
              <a:rPr lang="es-AR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SALUD –ENFERMEDAD”</a:t>
            </a:r>
            <a:r>
              <a:rPr lang="es-A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QUE DISTA  A LA DEL RESTO DEL MUNDO?</a:t>
            </a:r>
          </a:p>
          <a:p>
            <a:pPr marL="0" indent="0" algn="ctr">
              <a:buNone/>
            </a:pPr>
            <a:endParaRPr lang="es-AR" sz="6000" b="1" dirty="0" smtClean="0"/>
          </a:p>
          <a:p>
            <a:pPr marL="0" indent="0">
              <a:buNone/>
            </a:pPr>
            <a:endParaRPr lang="es-AR" dirty="0"/>
          </a:p>
        </p:txBody>
      </p:sp>
      <p:pic>
        <p:nvPicPr>
          <p:cNvPr id="6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799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5789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AR" sz="53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 Seguridad del paciente.</a:t>
            </a:r>
            <a:r>
              <a:rPr lang="es-AR" dirty="0" smtClean="0"/>
              <a:t/>
            </a:r>
            <a:br>
              <a:rPr lang="es-AR" dirty="0" smtClean="0"/>
            </a:b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868362"/>
            <a:ext cx="12192000" cy="3272588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s-A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 desarrollar sistemas y procesos encaminados a reducir la probabilidad de aparición de fallos del sistema además de errores de las personas y aumentar la probabilidad de detectarlos cuando ocurren y mitigar sus consecuencias. </a:t>
            </a:r>
          </a:p>
          <a:p>
            <a:pPr marL="0" indent="0" algn="ctr">
              <a:lnSpc>
                <a:spcPct val="80000"/>
              </a:lnSpc>
              <a:buNone/>
            </a:pPr>
            <a:endParaRPr lang="es-A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s-AR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lograr:</a:t>
            </a:r>
          </a:p>
          <a:p>
            <a:pPr marL="0" indent="0" algn="ctr">
              <a:lnSpc>
                <a:spcPct val="80000"/>
              </a:lnSpc>
              <a:buNone/>
            </a:pPr>
            <a:endParaRPr lang="es-AR" sz="3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s-AR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una </a:t>
            </a:r>
            <a:r>
              <a:rPr lang="es-AR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atención libre de daños </a:t>
            </a:r>
            <a:r>
              <a:rPr lang="es-AR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evitables”.</a:t>
            </a:r>
            <a:endParaRPr lang="es-AR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8375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1795760" cy="1325563"/>
          </a:xfrm>
        </p:spPr>
        <p:txBody>
          <a:bodyPr/>
          <a:lstStyle/>
          <a:p>
            <a:pPr algn="ctr"/>
            <a:r>
              <a:rPr lang="es-A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 fundamento de la seguridad asistencial </a:t>
            </a:r>
            <a:endParaRPr lang="es-A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s-AR" sz="4000" b="1" dirty="0" smtClean="0"/>
              <a:t>La teoría del error de </a:t>
            </a:r>
            <a:r>
              <a:rPr lang="es-AR" sz="4000" b="1" dirty="0" err="1" smtClean="0"/>
              <a:t>Reason</a:t>
            </a:r>
            <a:r>
              <a:rPr lang="es-AR" sz="4000" b="1" dirty="0" smtClean="0"/>
              <a:t>: </a:t>
            </a:r>
          </a:p>
          <a:p>
            <a:pPr marL="0" indent="0">
              <a:buNone/>
            </a:pPr>
            <a:endParaRPr lang="es-AR" dirty="0"/>
          </a:p>
          <a:p>
            <a:pPr marL="0" indent="0" algn="ctr">
              <a:buNone/>
            </a:pPr>
            <a:r>
              <a:rPr lang="es-AR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Asume que el ser humano es falible, por lo que pese a los esfuerzos por evitarlos, los errores seguirán aconteciendo, por lo que es necesario que los procesos se rediseñen para hacerlos más resistentes a la </a:t>
            </a:r>
            <a:r>
              <a:rPr lang="es-AR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producción </a:t>
            </a:r>
            <a:r>
              <a:rPr lang="es-AR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fallos</a:t>
            </a:r>
          </a:p>
        </p:txBody>
      </p:sp>
      <p:pic>
        <p:nvPicPr>
          <p:cNvPr id="4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6303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-183515"/>
            <a:ext cx="12192000" cy="1460500"/>
          </a:xfrm>
        </p:spPr>
        <p:txBody>
          <a:bodyPr>
            <a:normAutofit/>
          </a:bodyPr>
          <a:lstStyle/>
          <a:p>
            <a:pPr algn="ctr"/>
            <a:r>
              <a:rPr lang="es-AR" sz="4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 fundamento de la seguridad asistencial </a:t>
            </a:r>
            <a:endParaRPr lang="es-AR" sz="4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53771"/>
            <a:ext cx="10515600" cy="49669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AR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 de seguridad (</a:t>
            </a:r>
            <a:r>
              <a:rPr lang="es-AR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CS)</a:t>
            </a:r>
          </a:p>
          <a:p>
            <a:pPr marL="0" indent="0" algn="ctr">
              <a:buNone/>
            </a:pPr>
            <a:endParaRPr lang="es-AR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AR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 </a:t>
            </a:r>
            <a:r>
              <a:rPr lang="es-AR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punitiva en la que existe un compromiso de los individuos y organizaciones con la seguridad, </a:t>
            </a:r>
            <a:r>
              <a:rPr lang="es-AR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es-AR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aplicación de las mejores prácticas y estándares, </a:t>
            </a:r>
            <a:r>
              <a:rPr lang="es-AR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</a:t>
            </a:r>
            <a:r>
              <a:rPr lang="es-AR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cuenta con un clima de seguridad abierto y de confianza mutua en la que </a:t>
            </a:r>
            <a:r>
              <a:rPr lang="es-AR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es-AR" sz="3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lang="es-AR" sz="37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errores son una fuente de aprendizaje, en lugar de ser utilizados para </a:t>
            </a:r>
            <a:r>
              <a:rPr lang="es-AR" sz="3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culpabilizar. </a:t>
            </a:r>
            <a:endParaRPr lang="es-AR" sz="37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55899" y="6144037"/>
            <a:ext cx="7803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Vincent C. Patient safety. London: Churchill-Livingstone; 2006</a:t>
            </a:r>
            <a:endParaRPr lang="es-AR" sz="2400" dirty="0"/>
          </a:p>
        </p:txBody>
      </p:sp>
      <p:pic>
        <p:nvPicPr>
          <p:cNvPr id="6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36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endParaRPr lang="es-AR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A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¿EN LATINOAMERICA TENEMOS UNA MIRADA DEL                                  </a:t>
            </a:r>
            <a:r>
              <a:rPr lang="es-AR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“PROCESO CONTINUO </a:t>
            </a:r>
          </a:p>
          <a:p>
            <a:pPr marL="0" indent="0" algn="ctr">
              <a:buNone/>
            </a:pPr>
            <a:r>
              <a:rPr lang="es-AR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RIESGO-SEGURIDAD”</a:t>
            </a:r>
            <a:r>
              <a:rPr lang="es-A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QUE DISTA  A LA DEL RESTO DEL MUNDO?</a:t>
            </a:r>
          </a:p>
          <a:p>
            <a:pPr marL="0" indent="0" algn="ctr">
              <a:buNone/>
            </a:pPr>
            <a:endParaRPr lang="es-AR" sz="6000" b="1" dirty="0" smtClean="0"/>
          </a:p>
          <a:p>
            <a:pPr marL="0" indent="0">
              <a:buNone/>
            </a:pPr>
            <a:endParaRPr lang="es-AR" dirty="0"/>
          </a:p>
        </p:txBody>
      </p:sp>
      <p:pic>
        <p:nvPicPr>
          <p:cNvPr id="5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862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2560" y="285686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AR" sz="6000" b="1" dirty="0" smtClean="0"/>
              <a:t>¿ QUE PASA CON LA SEGURIDAD </a:t>
            </a:r>
            <a:br>
              <a:rPr lang="es-AR" sz="6000" b="1" dirty="0" smtClean="0"/>
            </a:br>
            <a:r>
              <a:rPr lang="es-AR" sz="6000" b="1" dirty="0"/>
              <a:t/>
            </a:r>
            <a:br>
              <a:rPr lang="es-AR" sz="6000" b="1" dirty="0"/>
            </a:br>
            <a:r>
              <a:rPr lang="es-AR" sz="6000" b="1" dirty="0" smtClean="0"/>
              <a:t>DEL PACIENTE EN CÓRDOBA?</a:t>
            </a:r>
            <a:br>
              <a:rPr lang="es-AR" sz="6000" b="1" dirty="0" smtClean="0"/>
            </a:br>
            <a:r>
              <a:rPr lang="es-AR" sz="6000" b="1" dirty="0"/>
              <a:t/>
            </a:r>
            <a:br>
              <a:rPr lang="es-AR" sz="6000" b="1" dirty="0"/>
            </a:br>
            <a:r>
              <a:rPr lang="es-AR" sz="6000" b="1" dirty="0" smtClean="0"/>
              <a:t>¿ Y EN RÍO CUARTO?</a:t>
            </a:r>
            <a:endParaRPr lang="es-AR" sz="6000" b="1" dirty="0"/>
          </a:p>
        </p:txBody>
      </p:sp>
      <p:pic>
        <p:nvPicPr>
          <p:cNvPr id="5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210871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508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Resultado de imagen para NO 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" y="434340"/>
            <a:ext cx="11201400" cy="61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2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4458" y="980604"/>
            <a:ext cx="1076960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Janice</a:t>
            </a:r>
            <a:r>
              <a:rPr lang="es-ES_tradnl" sz="28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_tradnl" sz="2800" b="1" i="0" u="sng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Zimmerman</a:t>
            </a:r>
            <a:r>
              <a:rPr kumimoji="0" lang="es-ES_tradnl" sz="2800" b="1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s-ES_tradnl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_trad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“pudo comprobar entre nueve servicios hospitalarios </a:t>
            </a:r>
            <a:r>
              <a:rPr kumimoji="0" lang="es-ES_tradnl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una menor mortalidad</a:t>
            </a:r>
            <a:r>
              <a:rPr kumimoji="0" lang="es-ES_tradn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, en aquellos con </a:t>
            </a:r>
            <a:r>
              <a:rPr kumimoji="0" lang="es-ES_tradnl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mejor organización, protocolización y coordinación entre médicos y enfermeras</a:t>
            </a:r>
            <a:r>
              <a:rPr kumimoji="0" lang="es-ES_tradnl" sz="28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”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_trad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           * 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A </a:t>
            </a:r>
            <a:r>
              <a:rPr kumimoji="0" lang="es-E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prospective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multicenter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study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Critical Care Medicine 1993; 21:1443-51.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64458" y="4058370"/>
            <a:ext cx="111614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W.E. </a:t>
            </a:r>
            <a:r>
              <a:rPr lang="es-ES_tradnl" sz="28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Deming</a:t>
            </a:r>
            <a:endParaRPr lang="es-ES_tradnl" sz="2800" b="1" u="sng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endParaRPr lang="es-ES_tradnl" sz="2800" b="1" u="sng" dirty="0" smtClean="0"/>
          </a:p>
          <a:p>
            <a:pPr algn="ctr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 “en el ámbito industrial, </a:t>
            </a:r>
            <a:r>
              <a:rPr lang="es-ES_tradnl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las únicas empresas que sobreviven y tienen beneficios duraderos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, son las que </a:t>
            </a:r>
            <a:r>
              <a:rPr lang="es-ES_tradnl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incorporan la excelencia en toda su cadena de producción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”</a:t>
            </a:r>
            <a:endParaRPr lang="es-E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457200" y="188686"/>
            <a:ext cx="1317031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G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haroni" pitchFamily="2" charset="-79"/>
              </a:rPr>
              <a:t>¿porqué trabajar en Seguridad del Paciente?</a:t>
            </a:r>
            <a:endParaRPr lang="es-G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Aharoni" pitchFamily="2" charset="-79"/>
            </a:endParaRPr>
          </a:p>
        </p:txBody>
      </p:sp>
      <p:pic>
        <p:nvPicPr>
          <p:cNvPr id="5" name="Picture 10" descr="Resultado de imagen para logo instituto medico rio cuar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7771" y="5852008"/>
            <a:ext cx="1930400" cy="817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3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46902" y="1463677"/>
            <a:ext cx="86622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haroni" pitchFamily="2" charset="-79"/>
              </a:rPr>
              <a:t>Algunos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haroni" pitchFamily="2" charset="-79"/>
              </a:rPr>
              <a:t>conceptos sobre Seguridad del paciente</a:t>
            </a:r>
          </a:p>
        </p:txBody>
      </p:sp>
      <p:pic>
        <p:nvPicPr>
          <p:cNvPr id="3" name="Picture 10" descr="Resultado de imagen para logo instituto medico rio cuar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2000" y="5791200"/>
            <a:ext cx="1930400" cy="817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65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03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AR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¿Que hemos hecho en IMRC?</a:t>
            </a:r>
            <a:endParaRPr lang="es-AR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722473"/>
            <a:ext cx="12192000" cy="4454489"/>
          </a:xfrm>
        </p:spPr>
        <p:txBody>
          <a:bodyPr/>
          <a:lstStyle/>
          <a:p>
            <a:r>
              <a:rPr lang="es-AR" dirty="0" smtClean="0"/>
              <a:t>INICIAR EL CAMINO DE LA CALIDAD</a:t>
            </a:r>
          </a:p>
          <a:p>
            <a:r>
              <a:rPr lang="es-AR" dirty="0" smtClean="0"/>
              <a:t>ACREDITAR EN CALIDAD AL IMRC EN ITAES</a:t>
            </a:r>
          </a:p>
          <a:p>
            <a:r>
              <a:rPr lang="es-AR" dirty="0" smtClean="0"/>
              <a:t>ELABORAR UN PLAN ESTRATEGICO DE MEJORA CONTINUA PARA LOGRAR LA MAXIMA SATISFACCION DE NUESTROS PACIENTES, FINANCIADORES  Y EQUIPO DE SALUD.</a:t>
            </a:r>
          </a:p>
          <a:p>
            <a:r>
              <a:rPr lang="es-AR" dirty="0" smtClean="0">
                <a:solidFill>
                  <a:srgbClr val="FF0000"/>
                </a:solidFill>
              </a:rPr>
              <a:t>PROFUNDIZAR LAS ACCIONES SOBRE LA SEGURIDAD DEL PACIENTE QUE COMENZAMOS CON EL PROGRAMA DE ALISTAMIENTO DE CALIDAD.</a:t>
            </a:r>
          </a:p>
          <a:p>
            <a:r>
              <a:rPr lang="es-AR" dirty="0" smtClean="0"/>
              <a:t>MANTENER LA ACREDITACION Y LA MEJORA CONTINUA</a:t>
            </a:r>
          </a:p>
        </p:txBody>
      </p:sp>
      <p:pic>
        <p:nvPicPr>
          <p:cNvPr id="4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85155" y="5853155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821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esultado de imagen para up una aventura de altu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440" y="2536723"/>
            <a:ext cx="5766618" cy="3967317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4375" y="0"/>
            <a:ext cx="1007540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endParaRPr lang="es-ES" sz="5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261292" y="-90220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Contratación de un asesor en el Programa de  Acreditación de Calidad y Seguridad ITAES</a:t>
            </a:r>
            <a:endParaRPr lang="es-ES" sz="54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468" name="Picture 4" descr="Resultado de imagen para up una aventura de alt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4039" y="2551471"/>
            <a:ext cx="5294671" cy="3952567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4431479" y="1323439"/>
            <a:ext cx="3791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es-E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“El Alistador”</a:t>
            </a:r>
          </a:p>
        </p:txBody>
      </p:sp>
    </p:spTree>
    <p:extLst>
      <p:ext uri="{BB962C8B-B14F-4D97-AF65-F5344CB8AC3E}">
        <p14:creationId xmlns:p14="http://schemas.microsoft.com/office/powerpoint/2010/main" val="23600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1730" y="843567"/>
            <a:ext cx="1166597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es-E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CONFORMACIÓN DEL COMITÉ DE CALIDAD </a:t>
            </a:r>
          </a:p>
          <a:p>
            <a:pPr marL="742950" indent="-742950" algn="ctr"/>
            <a:r>
              <a:rPr lang="es-E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IMRC.</a:t>
            </a:r>
          </a:p>
          <a:p>
            <a:pPr marL="742950" indent="-742950" algn="ctr"/>
            <a:endParaRPr lang="es-E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algn="ctr"/>
            <a:endParaRPr lang="es-E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algn="ctr"/>
            <a:endParaRPr lang="es-E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algn="ctr"/>
            <a:endParaRPr lang="es-E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34962" y="-224810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s-MX" sz="5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Primeras acciones</a:t>
            </a:r>
            <a:endParaRPr lang="es-ES" sz="5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64516" name="Picture 4" descr="Resultado de imagen para up una aventura de altu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9356" y="2359742"/>
            <a:ext cx="6005410" cy="4275804"/>
          </a:xfrm>
          <a:prstGeom prst="rect">
            <a:avLst/>
          </a:prstGeom>
          <a:noFill/>
        </p:spPr>
      </p:pic>
      <p:pic>
        <p:nvPicPr>
          <p:cNvPr id="7" name="Picture 2" descr="C:\Users\Dirección Médica\Desktop\FOTOS CHARLA\7d022520-4d6b-47db-af7f-942a85f841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968" y="2359741"/>
            <a:ext cx="5501148" cy="4232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456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82445" y="852232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es-E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Conformación de un grupo de evaluadores propios del IMRC formados en el ITAES.</a:t>
            </a:r>
          </a:p>
          <a:p>
            <a:endParaRPr lang="es-ES" dirty="0"/>
          </a:p>
        </p:txBody>
      </p:sp>
      <p:pic>
        <p:nvPicPr>
          <p:cNvPr id="4" name="Picture 2" descr="Resultado de imagen para up una aventura de altu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24" y="2580968"/>
            <a:ext cx="3598606" cy="3864077"/>
          </a:xfrm>
          <a:prstGeom prst="rect">
            <a:avLst/>
          </a:prstGeom>
          <a:noFill/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734962" y="-224810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2075" tIns="46038" rIns="92075" bIns="46038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Primeras acciones</a:t>
            </a:r>
            <a:endParaRPr kumimoji="0" lang="es-ES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65538" name="Picture 2" descr="Resultado de imagen para LOS INCREIB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090" y="2551471"/>
            <a:ext cx="4321278" cy="4100052"/>
          </a:xfrm>
          <a:prstGeom prst="rect">
            <a:avLst/>
          </a:prstGeom>
          <a:noFill/>
        </p:spPr>
      </p:pic>
      <p:pic>
        <p:nvPicPr>
          <p:cNvPr id="65540" name="Picture 4" descr="Resultado de imagen para LOS INCREIB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2672" y="2551471"/>
            <a:ext cx="3654528" cy="3931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0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386" y="1020727"/>
            <a:ext cx="11823405" cy="1392976"/>
          </a:xfrm>
        </p:spPr>
        <p:txBody>
          <a:bodyPr>
            <a:noAutofit/>
          </a:bodyPr>
          <a:lstStyle/>
          <a:p>
            <a:pPr algn="ctr"/>
            <a:r>
              <a:rPr lang="es-AR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¡¡¡TRATAR DE MIRAR, ESCUCHAR, ENTENDER E IMITAR A LOS QUE HACEN BIEN LAS COSAS CORRECTAS EN SALUD Y CALIDAD!!!</a:t>
            </a:r>
            <a:br>
              <a:rPr lang="es-AR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A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Resultado de imagen para EL UNICO CAMI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3962" y="2565400"/>
            <a:ext cx="9761538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544" y="4419600"/>
            <a:ext cx="2352675" cy="19431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150" y="3340100"/>
            <a:ext cx="20383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06194"/>
            <a:ext cx="11808541" cy="4351338"/>
          </a:xfrm>
        </p:spPr>
        <p:txBody>
          <a:bodyPr>
            <a:noAutofit/>
          </a:bodyPr>
          <a:lstStyle/>
          <a:p>
            <a:pPr marL="742950" indent="-742950">
              <a:lnSpc>
                <a:spcPct val="100000"/>
              </a:lnSpc>
              <a:buFont typeface="Wingdings" pitchFamily="2" charset="2"/>
              <a:buChar char="Ø"/>
            </a:pP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Definir el        </a:t>
            </a:r>
            <a:r>
              <a:rPr lang="es-E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Estratégico de la </a:t>
            </a:r>
          </a:p>
          <a:p>
            <a:pPr marL="742950" indent="-742950">
              <a:lnSpc>
                <a:spcPct val="100000"/>
              </a:lnSpc>
              <a:buNone/>
            </a:pPr>
            <a:r>
              <a:rPr lang="es-E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Dirección Médica</a:t>
            </a:r>
          </a:p>
          <a:p>
            <a:pPr marL="742950" indent="-742950">
              <a:lnSpc>
                <a:spcPct val="100000"/>
              </a:lnSpc>
              <a:buNone/>
            </a:pPr>
            <a:endParaRPr lang="es-E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lnSpc>
                <a:spcPct val="100000"/>
              </a:lnSpc>
              <a:buFont typeface="Wingdings" pitchFamily="2" charset="2"/>
              <a:buChar char="Ø"/>
            </a:pP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Definir  el      </a:t>
            </a:r>
            <a:r>
              <a:rPr lang="es-E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 de Organización </a:t>
            </a:r>
          </a:p>
          <a:p>
            <a:pPr marL="742950" indent="-742950">
              <a:lnSpc>
                <a:spcPct val="100000"/>
              </a:lnSpc>
              <a:buNone/>
            </a:pPr>
            <a:r>
              <a:rPr lang="es-E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de la Dirección Médica</a:t>
            </a:r>
          </a:p>
          <a:p>
            <a:pPr marL="742950" indent="-742950">
              <a:lnSpc>
                <a:spcPct val="100000"/>
              </a:lnSpc>
              <a:buNone/>
            </a:pPr>
            <a:endParaRPr lang="es-ES" sz="3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lnSpc>
                <a:spcPct val="100000"/>
              </a:lnSpc>
              <a:buFont typeface="Wingdings" pitchFamily="2" charset="2"/>
              <a:buChar char="Ø"/>
            </a:pP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Definir un     </a:t>
            </a:r>
            <a:r>
              <a:rPr lang="es-E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de Mejora Continua </a:t>
            </a:r>
          </a:p>
          <a:p>
            <a:pPr marL="742950" indent="-742950">
              <a:lnSpc>
                <a:spcPct val="100000"/>
              </a:lnSpc>
              <a:buNone/>
            </a:pPr>
            <a:r>
              <a:rPr lang="es-E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Tablero de Comando </a:t>
            </a:r>
            <a:endParaRPr lang="es-E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-427702" y="0"/>
            <a:ext cx="13003161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lIns="92075" tIns="46038" rIns="92075" bIns="46038" rtlCol="0" anchor="ctr"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+mj-ea"/>
                <a:cs typeface="Aharoni" pitchFamily="2" charset="-79"/>
              </a:rPr>
              <a:t>Pilares de la Dirección para la acreditación </a:t>
            </a:r>
            <a:endParaRPr lang="es-ES" sz="4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5" name="Picture 2" descr="Resultado de imagen para trabajo en equipo calid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342" y="1032386"/>
            <a:ext cx="3111910" cy="190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2839" y="2920181"/>
            <a:ext cx="3126658" cy="176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Resultado de imagen para mejora contin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7589" y="4848583"/>
            <a:ext cx="3111908" cy="1802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203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7762" y="872261"/>
            <a:ext cx="12191999" cy="538316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ES" b="1" dirty="0" smtClean="0"/>
              <a:t> </a:t>
            </a:r>
            <a:endParaRPr lang="es-ES" dirty="0" smtClean="0"/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s-ES" sz="35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CULTURA Y ETICA DE TRABAJAR CON CALIDAD. 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s-ES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SEGURIDAD DEL PACIENTE Y DEL EQUIPO DE SALUD.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s-ES" sz="3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GESTIÓN DEL CONOCIMIENTO, EL APRENDIZAJE Y EL PERFECCIONAMIENTO CONTINUO.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s-ES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GUÍAS Y MANUALES DE PRÁCTICA CLÍNICA (MBE).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s-ES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TABLERO DE REPORTES DE AUDITORÍA MÉDICA Y DE SUPERVISIÓN DE LA SEGURIDAD DEL PACIENTE. 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s-ES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TABLERO DE REPORTES DE SUPERVISIÓN.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s-ES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HISTORIA CLINICA DIGITAL.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209931" y="207065"/>
            <a:ext cx="11654151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s-E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PRIORIZACIONES DE LOS OBJETIVOS ESTRATEGICOS </a:t>
            </a:r>
          </a:p>
        </p:txBody>
      </p:sp>
      <p:pic>
        <p:nvPicPr>
          <p:cNvPr id="5" name="Picture 10" descr="Resultado de imagen para logo instituto medico rio cuar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2000" y="5791200"/>
            <a:ext cx="1930400" cy="817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86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447" y="280065"/>
            <a:ext cx="115451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A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LOGRAR LA CULTURA DE                          “PRIMERO </a:t>
            </a:r>
            <a:r>
              <a:rPr lang="es-A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NO HACER </a:t>
            </a:r>
            <a:r>
              <a:rPr lang="es-A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DAÑO”</a:t>
            </a:r>
            <a:endParaRPr lang="es-AR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1240" y="25066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HACER TODO LO POSIBLE PARA ASEGURAR QUE LOS BENEFICIOS DE CUALQUIER INTERVENCION SOBREPASEN LOS RIESGOS Y CAREZCAN DE DAÑOS EVITABLES</a:t>
            </a:r>
          </a:p>
        </p:txBody>
      </p:sp>
      <p:pic>
        <p:nvPicPr>
          <p:cNvPr id="4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6427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76980" y="1944634"/>
            <a:ext cx="11724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Calibri" pitchFamily="34" charset="0"/>
              </a:rPr>
              <a:t>Debimos definir de Normas y Reglamento               del equipo de salud</a:t>
            </a:r>
            <a:endParaRPr lang="es-E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76980" y="2657619"/>
            <a:ext cx="120150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latin typeface="Arial" pitchFamily="34" charset="0"/>
                <a:ea typeface="Calibri" pitchFamily="34" charset="0"/>
                <a:cs typeface="Calibri" pitchFamily="34" charset="0"/>
              </a:rPr>
              <a:t>   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915263" y="3355214"/>
            <a:ext cx="65384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Deberes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Derechos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Reglamentación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de los servicios</a:t>
            </a:r>
            <a:endParaRPr lang="es-ES" sz="4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0" descr="Resultado de imagen para logo instituto medico rio cuar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2000" y="5791200"/>
            <a:ext cx="1930400" cy="817306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1013460" y="289854"/>
            <a:ext cx="10393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SOSTENER NUESTRAS ACCIONES Y CULTURA DE SEGURIDAD DEL PACIENTE</a:t>
            </a:r>
          </a:p>
        </p:txBody>
      </p:sp>
    </p:spTree>
    <p:extLst>
      <p:ext uri="{BB962C8B-B14F-4D97-AF65-F5344CB8AC3E}">
        <p14:creationId xmlns:p14="http://schemas.microsoft.com/office/powerpoint/2010/main" val="14706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7200" b="1" dirty="0" smtClean="0">
                <a:solidFill>
                  <a:srgbClr val="FF0000"/>
                </a:solidFill>
              </a:rPr>
              <a:t>Y NOS PUSIMOS</a:t>
            </a:r>
          </a:p>
          <a:p>
            <a:pPr marL="0" indent="0" algn="ctr">
              <a:buNone/>
            </a:pPr>
            <a:r>
              <a:rPr lang="es-AR" sz="7200" b="1" dirty="0" smtClean="0">
                <a:solidFill>
                  <a:srgbClr val="FF0000"/>
                </a:solidFill>
              </a:rPr>
              <a:t> EN ACCION ¡¡¡</a:t>
            </a:r>
            <a:endParaRPr lang="es-AR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10" descr="Resultado de imagen para logo instituto medico rio cuar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49180" y="5768310"/>
            <a:ext cx="1930400" cy="817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9343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1615440" y="277158"/>
            <a:ext cx="8282940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“Errare </a:t>
            </a:r>
            <a:r>
              <a:rPr kumimoji="0" lang="es-AR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humanum</a:t>
            </a:r>
            <a:r>
              <a:rPr kumimoji="0" lang="es-AR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 </a:t>
            </a:r>
            <a:r>
              <a:rPr kumimoji="0" lang="es-AR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est</a:t>
            </a:r>
            <a:r>
              <a:rPr kumimoji="0" lang="es-AR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”</a:t>
            </a:r>
            <a:r>
              <a:rPr kumimoji="0" lang="es-A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A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2" descr="Resultado de imagen para âErrar es humanoâ en la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1" y="1200488"/>
            <a:ext cx="11338560" cy="529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8190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  <p:sp>
        <p:nvSpPr>
          <p:cNvPr id="7" name="AutoShape 2" descr="blob:https://web.whatsapp.com/a86b2b0c-8f49-4266-b057-a09c21db0454"/>
          <p:cNvSpPr>
            <a:spLocks noChangeAspect="1" noChangeArrowheads="1"/>
          </p:cNvSpPr>
          <p:nvPr/>
        </p:nvSpPr>
        <p:spPr bwMode="auto">
          <a:xfrm>
            <a:off x="2983834" y="1854457"/>
            <a:ext cx="5054379" cy="50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621118" y="634778"/>
            <a:ext cx="11357521" cy="52424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SOSTENER NUESTRAS ACCIONES Y CULTURA DE SEGURIDAD DEL PACIENTE</a:t>
            </a:r>
          </a:p>
          <a:p>
            <a:pPr marL="0" indent="0" algn="ctr">
              <a:buNone/>
            </a:pPr>
            <a:endParaRPr lang="es-A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AR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¡¡¡¡NUESTRAS PAREDES DEBIERON HABLAR!!!!</a:t>
            </a:r>
          </a:p>
          <a:p>
            <a:pPr marL="0" indent="0" algn="ctr">
              <a:buNone/>
            </a:pPr>
            <a:endParaRPr lang="es-A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A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“LA SEÑALÉTICA COMO HERRAMIENTA PARA LA CULTURA DE LA SEGURIDAD”</a:t>
            </a:r>
            <a:endParaRPr lang="es-A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7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1" y="0"/>
            <a:ext cx="10515600" cy="1325563"/>
          </a:xfrm>
        </p:spPr>
        <p:txBody>
          <a:bodyPr>
            <a:normAutofit/>
          </a:bodyPr>
          <a:lstStyle/>
          <a:p>
            <a:r>
              <a:rPr lang="es-AR" sz="4000" b="1" dirty="0" smtClean="0"/>
              <a:t>IDENTIFICACIÓN DEL PACIENTE</a:t>
            </a:r>
            <a:endParaRPr lang="es-AR" sz="4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326" y="1690688"/>
            <a:ext cx="4289140" cy="48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818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82298"/>
            <a:ext cx="10515600" cy="1325563"/>
          </a:xfrm>
        </p:spPr>
        <p:txBody>
          <a:bodyPr/>
          <a:lstStyle/>
          <a:p>
            <a:r>
              <a:rPr lang="es-AR" b="1" dirty="0" smtClean="0"/>
              <a:t>INFORMACION PARA EL PACIENTE</a:t>
            </a:r>
            <a:endParaRPr lang="es-AR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656" y="735032"/>
            <a:ext cx="3310884" cy="43513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647" y="382773"/>
            <a:ext cx="4600353" cy="6306678"/>
          </a:xfrm>
          <a:prstGeom prst="rect">
            <a:avLst/>
          </a:prstGeom>
        </p:spPr>
      </p:pic>
      <p:sp>
        <p:nvSpPr>
          <p:cNvPr id="6" name="7 Rectángulo"/>
          <p:cNvSpPr/>
          <p:nvPr/>
        </p:nvSpPr>
        <p:spPr>
          <a:xfrm>
            <a:off x="3668540" y="1366284"/>
            <a:ext cx="4499428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 GUIA PARA LA </a:t>
            </a:r>
          </a:p>
          <a:p>
            <a:pPr marL="0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 </a:t>
            </a: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    INTERNACION</a:t>
            </a:r>
          </a:p>
        </p:txBody>
      </p:sp>
      <p:sp>
        <p:nvSpPr>
          <p:cNvPr id="7" name="7 Rectángulo"/>
          <p:cNvSpPr/>
          <p:nvPr/>
        </p:nvSpPr>
        <p:spPr>
          <a:xfrm>
            <a:off x="4026196" y="3536112"/>
            <a:ext cx="4499428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s-E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Calibri" pitchFamily="34" charset="0"/>
              <a:cs typeface="Aharoni" pitchFamily="2" charset="-79"/>
            </a:endParaRPr>
          </a:p>
          <a:p>
            <a:pPr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 DERECHOS Y DEBERES DEL PACIENTE</a:t>
            </a:r>
          </a:p>
        </p:txBody>
      </p:sp>
    </p:spTree>
    <p:extLst>
      <p:ext uri="{BB962C8B-B14F-4D97-AF65-F5344CB8AC3E}">
        <p14:creationId xmlns:p14="http://schemas.microsoft.com/office/powerpoint/2010/main" val="37447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195004"/>
            <a:ext cx="12043144" cy="1325563"/>
          </a:xfrm>
        </p:spPr>
        <p:txBody>
          <a:bodyPr>
            <a:normAutofit/>
          </a:bodyPr>
          <a:lstStyle/>
          <a:p>
            <a:r>
              <a:rPr lang="es-AR" sz="4000" b="1" dirty="0" smtClean="0"/>
              <a:t>INFORMACION DEL PACIENTE AL EQUIPO DE SALUD</a:t>
            </a:r>
            <a:endParaRPr lang="es-AR" sz="4000" b="1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446" y="1145142"/>
            <a:ext cx="4423144" cy="47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4056" y="2819005"/>
            <a:ext cx="4422445" cy="36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ángulo 6"/>
          <p:cNvSpPr/>
          <p:nvPr/>
        </p:nvSpPr>
        <p:spPr>
          <a:xfrm>
            <a:off x="219739" y="1885756"/>
            <a:ext cx="3693042" cy="481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Clasificación del paciente según su grado de dependencia y requerimiento de cuidados, alergias, dieta, ayuno, especialidad y Tipos de aislamientos </a:t>
            </a:r>
          </a:p>
        </p:txBody>
      </p:sp>
    </p:spTree>
    <p:extLst>
      <p:ext uri="{BB962C8B-B14F-4D97-AF65-F5344CB8AC3E}">
        <p14:creationId xmlns:p14="http://schemas.microsoft.com/office/powerpoint/2010/main" val="21330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158" y="1825625"/>
            <a:ext cx="10994065" cy="4351338"/>
          </a:xfrm>
          <a:prstGeom prst="rect">
            <a:avLst/>
          </a:prstGeom>
        </p:spPr>
      </p:pic>
      <p:sp>
        <p:nvSpPr>
          <p:cNvPr id="6" name="7 Rectángulo"/>
          <p:cNvSpPr/>
          <p:nvPr/>
        </p:nvSpPr>
        <p:spPr>
          <a:xfrm>
            <a:off x="3821476" y="324294"/>
            <a:ext cx="4499428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 TRIAJE DEL </a:t>
            </a:r>
          </a:p>
          <a:p>
            <a:pPr marL="0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 </a:t>
            </a: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      PACIENTE</a:t>
            </a:r>
          </a:p>
        </p:txBody>
      </p:sp>
    </p:spTree>
    <p:extLst>
      <p:ext uri="{BB962C8B-B14F-4D97-AF65-F5344CB8AC3E}">
        <p14:creationId xmlns:p14="http://schemas.microsoft.com/office/powerpoint/2010/main" val="12007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s-AR" sz="4000" b="1" dirty="0" smtClean="0"/>
              <a:t>INFORMACION </a:t>
            </a:r>
            <a:r>
              <a:rPr lang="es-AR" sz="4000" b="1" dirty="0"/>
              <a:t>PARA LA </a:t>
            </a:r>
            <a:r>
              <a:rPr lang="es-AR" sz="4000" b="1" dirty="0" smtClean="0"/>
              <a:t>SEGURIDAD DEL </a:t>
            </a:r>
            <a:r>
              <a:rPr lang="es-AR" sz="4000" b="1" dirty="0"/>
              <a:t>PACIENTE </a:t>
            </a:r>
            <a:r>
              <a:rPr lang="es-AR" sz="4000" b="1" dirty="0" smtClean="0"/>
              <a:t>                         </a:t>
            </a:r>
            <a:br>
              <a:rPr lang="es-AR" sz="4000" b="1" dirty="0" smtClean="0"/>
            </a:br>
            <a:r>
              <a:rPr lang="es-AR" sz="4000" b="1" dirty="0"/>
              <a:t> </a:t>
            </a:r>
            <a:r>
              <a:rPr lang="es-AR" sz="4000" b="1" dirty="0" smtClean="0"/>
              <a:t>    Y DEL EQUIPO </a:t>
            </a:r>
            <a:r>
              <a:rPr lang="es-AR" sz="4000" b="1" dirty="0"/>
              <a:t>DE SALUD</a:t>
            </a:r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68771" y="1524829"/>
            <a:ext cx="4461284" cy="1260902"/>
          </a:xfrm>
        </p:spPr>
        <p:txBody>
          <a:bodyPr/>
          <a:lstStyle/>
          <a:p>
            <a:pPr marL="4572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Señalética y capacitación de actuación en RCP</a:t>
            </a:r>
            <a:r>
              <a:rPr lang="es-ES" sz="2800" b="1" dirty="0" smtClean="0">
                <a:latin typeface="Arial" pitchFamily="34" charset="0"/>
                <a:ea typeface="Calibri" pitchFamily="34" charset="0"/>
                <a:cs typeface="Calibri" pitchFamily="34" charset="0"/>
              </a:rPr>
              <a:t>.</a:t>
            </a:r>
          </a:p>
          <a:p>
            <a:endParaRPr lang="es-ES" dirty="0"/>
          </a:p>
        </p:txBody>
      </p:sp>
      <p:sp>
        <p:nvSpPr>
          <p:cNvPr id="5" name="3 Rectángulo"/>
          <p:cNvSpPr/>
          <p:nvPr/>
        </p:nvSpPr>
        <p:spPr>
          <a:xfrm>
            <a:off x="168771" y="2984995"/>
            <a:ext cx="4461284" cy="1654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Señalética y capacitación para prevención de error en la medicación (10 correctos)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354925" y="4969364"/>
            <a:ext cx="4493522" cy="2242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Señalética y capacitación del 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Rol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en el Incendio.</a:t>
            </a:r>
          </a:p>
          <a:p>
            <a:pPr marR="0"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Calibri" pitchFamily="34" charset="0"/>
              <a:cs typeface="Aharoni" pitchFamily="2" charset="-79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4283" y="1059155"/>
            <a:ext cx="5791201" cy="550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87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Rectángulo"/>
          <p:cNvSpPr/>
          <p:nvPr/>
        </p:nvSpPr>
        <p:spPr>
          <a:xfrm>
            <a:off x="275771" y="1248229"/>
            <a:ext cx="4499428" cy="2042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Señalética y capacitación para la prevención de lesiones punzo-cortantes de riesgo biológico.</a:t>
            </a:r>
          </a:p>
        </p:txBody>
      </p:sp>
      <p:sp>
        <p:nvSpPr>
          <p:cNvPr id="5" name="6 Rectángulo"/>
          <p:cNvSpPr/>
          <p:nvPr/>
        </p:nvSpPr>
        <p:spPr>
          <a:xfrm>
            <a:off x="406400" y="3947663"/>
            <a:ext cx="4049486" cy="242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Señalética y capacitación del rol de actuación en lesiones punzo-cortantes de riesgo biológico.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61976" y="1825625"/>
            <a:ext cx="306804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0024" y="482943"/>
            <a:ext cx="3962399" cy="589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60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s-AR" sz="4000" b="1" dirty="0" smtClean="0"/>
              <a:t>MEDICACION SEGURA PARA EL </a:t>
            </a:r>
            <a:r>
              <a:rPr lang="es-AR" sz="4000" b="1" dirty="0"/>
              <a:t>PACIENTE </a:t>
            </a:r>
            <a:r>
              <a:rPr lang="es-AR" sz="4000" b="1" dirty="0" smtClean="0"/>
              <a:t>                         </a:t>
            </a:r>
            <a:br>
              <a:rPr lang="es-AR" sz="4000" b="1" dirty="0" smtClean="0"/>
            </a:br>
            <a:r>
              <a:rPr lang="es-AR" sz="4000" b="1" dirty="0"/>
              <a:t> </a:t>
            </a:r>
            <a:r>
              <a:rPr lang="es-AR" sz="4000" b="1" dirty="0" smtClean="0"/>
              <a:t>    </a:t>
            </a:r>
            <a:endParaRPr lang="es-AR" sz="4000" b="1" dirty="0"/>
          </a:p>
        </p:txBody>
      </p:sp>
      <p:sp>
        <p:nvSpPr>
          <p:cNvPr id="5" name="7 Rectángulo"/>
          <p:cNvSpPr/>
          <p:nvPr/>
        </p:nvSpPr>
        <p:spPr>
          <a:xfrm>
            <a:off x="780565" y="878995"/>
            <a:ext cx="4499428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Identificación de medicamentos de riesgo potencial</a:t>
            </a:r>
          </a:p>
        </p:txBody>
      </p:sp>
      <p:pic>
        <p:nvPicPr>
          <p:cNvPr id="6" name="Picture 4" descr="C:\Users\Dirección Médica\Desktop\FOTOS CHARLA\8ef9df47-1866-494b-9729-435710d8f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3946" y="1346828"/>
            <a:ext cx="4920482" cy="4947646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2" y="2817628"/>
            <a:ext cx="6060558" cy="38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4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Rectángulo"/>
          <p:cNvSpPr/>
          <p:nvPr/>
        </p:nvSpPr>
        <p:spPr>
          <a:xfrm>
            <a:off x="152953" y="2153093"/>
            <a:ext cx="44994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 LOS 10 CORRECTOS PARA UNA MEDICACION SEGURA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516" y="2153093"/>
            <a:ext cx="3728483" cy="47049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68" y="0"/>
            <a:ext cx="5475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s-AR" sz="4000" b="1" dirty="0" smtClean="0"/>
              <a:t>DISMINUCÓN DE LAS IACS - LAVADO DE MANOS</a:t>
            </a:r>
            <a:endParaRPr lang="es-AR" sz="4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23" y="1414242"/>
            <a:ext cx="6556744" cy="66151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335" y="3034195"/>
            <a:ext cx="4488745" cy="499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7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65760"/>
            <a:ext cx="10515600" cy="6240780"/>
          </a:xfrm>
        </p:spPr>
        <p:txBody>
          <a:bodyPr/>
          <a:lstStyle/>
          <a:p>
            <a:pPr marL="0" indent="0" algn="ctr">
              <a:buNone/>
            </a:pPr>
            <a:r>
              <a:rPr lang="es-AR" dirty="0" smtClean="0"/>
              <a:t> </a:t>
            </a:r>
            <a:r>
              <a:rPr lang="es-AR" sz="6000" b="1" dirty="0" smtClean="0"/>
              <a:t>hace ya más de 15 años se declaró, en relación al </a:t>
            </a:r>
            <a:r>
              <a:rPr lang="es-AR" sz="6000" b="1" dirty="0" smtClean="0">
                <a:solidFill>
                  <a:srgbClr val="FF0000"/>
                </a:solidFill>
              </a:rPr>
              <a:t>daño</a:t>
            </a:r>
            <a:r>
              <a:rPr lang="es-AR" sz="6000" b="1" dirty="0" smtClean="0"/>
              <a:t>:</a:t>
            </a:r>
          </a:p>
          <a:p>
            <a:pPr marL="0" indent="0" algn="ctr">
              <a:buNone/>
            </a:pPr>
            <a:endParaRPr lang="es-AR" sz="4400" b="1" dirty="0" smtClean="0"/>
          </a:p>
          <a:p>
            <a:pPr marL="0" indent="0" algn="ctr">
              <a:buNone/>
            </a:pPr>
            <a:r>
              <a:rPr lang="es-AR" sz="7200" b="1" dirty="0" smtClean="0"/>
              <a:t> </a:t>
            </a:r>
            <a:r>
              <a:rPr lang="es-AR" sz="7200" b="1" dirty="0" smtClean="0">
                <a:solidFill>
                  <a:srgbClr val="FF0000"/>
                </a:solidFill>
              </a:rPr>
              <a:t>“Esto no es aceptable y no se puede tolerar por más tiempo”.</a:t>
            </a:r>
            <a:endParaRPr lang="es-AR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2902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1949" y="24680"/>
            <a:ext cx="5273748" cy="68333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0"/>
            <a:ext cx="5273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1929730" cy="1325563"/>
          </a:xfrm>
        </p:spPr>
        <p:txBody>
          <a:bodyPr>
            <a:normAutofit/>
          </a:bodyPr>
          <a:lstStyle/>
          <a:p>
            <a:r>
              <a:rPr lang="es-AR" sz="4000" b="1" dirty="0" smtClean="0"/>
              <a:t>DISMINUCÓN DE LAS IACS – LIMPIEZA PROTOCOLIZADA</a:t>
            </a:r>
            <a:endParaRPr lang="es-AR" sz="4000" b="1" dirty="0"/>
          </a:p>
        </p:txBody>
      </p:sp>
      <p:pic>
        <p:nvPicPr>
          <p:cNvPr id="5" name="11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651" y="1088224"/>
            <a:ext cx="4286138" cy="5245358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820" y="1088224"/>
            <a:ext cx="3548180" cy="52453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542" y="1889370"/>
            <a:ext cx="3670110" cy="49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8460" y="-379154"/>
            <a:ext cx="10515600" cy="1325563"/>
          </a:xfrm>
        </p:spPr>
        <p:txBody>
          <a:bodyPr>
            <a:normAutofit/>
          </a:bodyPr>
          <a:lstStyle/>
          <a:p>
            <a:r>
              <a:rPr lang="es-AR" sz="3600" b="1" dirty="0"/>
              <a:t>PROTOCOLOS DE ALARMA </a:t>
            </a:r>
            <a:r>
              <a:rPr lang="es-AR" sz="3600" b="1" dirty="0" smtClean="0"/>
              <a:t>TEMPRANA – SCORE DE NEWS</a:t>
            </a:r>
            <a:endParaRPr lang="es-AR" sz="36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432"/>
            <a:ext cx="5592725" cy="3657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260" y="627432"/>
            <a:ext cx="6244856" cy="3657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637" y="3800180"/>
            <a:ext cx="6989135" cy="305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4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387677" y="5800311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48339" y="-251563"/>
            <a:ext cx="10515600" cy="1325563"/>
          </a:xfrm>
        </p:spPr>
        <p:txBody>
          <a:bodyPr>
            <a:normAutofit/>
          </a:bodyPr>
          <a:lstStyle/>
          <a:p>
            <a:r>
              <a:rPr lang="es-AR" sz="3600" b="1" dirty="0"/>
              <a:t>PROTOCOLOS </a:t>
            </a:r>
            <a:r>
              <a:rPr lang="es-AR" sz="3600" b="1" dirty="0" smtClean="0"/>
              <a:t>DE REANIMACION  CARDIO CEREBRAL</a:t>
            </a:r>
            <a:endParaRPr lang="es-AR" sz="36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544" y="2160684"/>
            <a:ext cx="4865030" cy="363962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914" y="1105768"/>
            <a:ext cx="3336851" cy="54651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7" y="834357"/>
            <a:ext cx="3465491" cy="496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9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48339" y="-251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600" b="1" dirty="0" smtClean="0"/>
              <a:t>PROTOCOLOS DE CHEQUEO DE CARRO DE PCR</a:t>
            </a:r>
            <a:endParaRPr lang="es-AR" sz="36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54" y="925144"/>
            <a:ext cx="4508204" cy="5784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331" y="1418616"/>
            <a:ext cx="3709434" cy="494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3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97498"/>
            <a:ext cx="10515600" cy="1325563"/>
          </a:xfrm>
        </p:spPr>
        <p:txBody>
          <a:bodyPr>
            <a:normAutofit/>
          </a:bodyPr>
          <a:lstStyle/>
          <a:p>
            <a:r>
              <a:rPr lang="es-AR" sz="3600" b="1" dirty="0"/>
              <a:t>ACCIONES PARA UNA CIRUGIA SEGURA</a:t>
            </a:r>
          </a:p>
        </p:txBody>
      </p:sp>
      <p:sp>
        <p:nvSpPr>
          <p:cNvPr id="7" name="Rectangle 8"/>
          <p:cNvSpPr>
            <a:spLocks noGrp="1"/>
          </p:cNvSpPr>
          <p:nvPr>
            <p:ph sz="half" idx="1"/>
          </p:nvPr>
        </p:nvSpPr>
        <p:spPr>
          <a:xfrm>
            <a:off x="7770813" y="593883"/>
            <a:ext cx="4259262" cy="67897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AR" sz="2400" dirty="0" smtClean="0"/>
              <a:t>Listado </a:t>
            </a:r>
            <a:r>
              <a:rPr lang="es-AR" sz="2400" dirty="0"/>
              <a:t>de verificación de admisión del paciente quirúrgico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sz="2400" dirty="0" smtClean="0"/>
              <a:t>Visita </a:t>
            </a:r>
            <a:r>
              <a:rPr lang="es-AR" sz="2400" dirty="0" err="1"/>
              <a:t>prequirúrgica</a:t>
            </a:r>
            <a:endParaRPr lang="es-AR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s-AR" sz="2400" dirty="0" smtClean="0"/>
              <a:t>Recepción </a:t>
            </a:r>
            <a:r>
              <a:rPr lang="es-AR" sz="2400" dirty="0"/>
              <a:t>del paciente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sz="2400" dirty="0" smtClean="0"/>
              <a:t>Gestión </a:t>
            </a:r>
            <a:r>
              <a:rPr lang="es-AR" sz="2400" dirty="0"/>
              <a:t>de la valoración </a:t>
            </a:r>
            <a:r>
              <a:rPr lang="es-AR" sz="2400" dirty="0" err="1"/>
              <a:t>prequirúrgica</a:t>
            </a:r>
            <a:endParaRPr lang="es-AR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s-AR" sz="2400" dirty="0" smtClean="0"/>
              <a:t>Ingreso </a:t>
            </a:r>
            <a:r>
              <a:rPr lang="es-AR" sz="2400" dirty="0"/>
              <a:t>del personal al Área quirúrgica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sz="2400" dirty="0" smtClean="0"/>
              <a:t>Ingreso </a:t>
            </a:r>
            <a:r>
              <a:rPr lang="es-AR" sz="2400" dirty="0"/>
              <a:t>de los </a:t>
            </a:r>
            <a:r>
              <a:rPr lang="es-AR" sz="2400" dirty="0" err="1"/>
              <a:t>Tec</a:t>
            </a:r>
            <a:r>
              <a:rPr lang="es-AR" sz="2400" dirty="0"/>
              <a:t>. Radiólogos al área </a:t>
            </a:r>
            <a:r>
              <a:rPr lang="es-AR" sz="2400" dirty="0" smtClean="0"/>
              <a:t>quirúrgica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sz="2400" dirty="0" smtClean="0"/>
              <a:t>Preparación del quirófano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sz="2400" dirty="0" smtClean="0"/>
              <a:t>Procedimientos </a:t>
            </a:r>
            <a:r>
              <a:rPr lang="es-AR" sz="2400" dirty="0"/>
              <a:t>asistenciales de enfermería y los relacionados con la seguridad del paciente</a:t>
            </a:r>
            <a:endParaRPr lang="en-US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77" y="1028065"/>
            <a:ext cx="6576060" cy="534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7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25440" y="1027906"/>
            <a:ext cx="6184570" cy="53949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" y="365125"/>
            <a:ext cx="4787240" cy="53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0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5631180" cy="58118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A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NUESTRAS CIRUGIAS NO SOLO DEBEN SER SEGURAS SINO              QUE DEBEN SENTIRSE SEGURAS (PACIENTES) Y DEBEN DAR SEGURIDAD MEDICO LEGAL A LA INSTITUCION</a:t>
            </a:r>
            <a:endParaRPr lang="es-A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335" y="339090"/>
            <a:ext cx="4451985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12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21119" y="634778"/>
            <a:ext cx="10515600" cy="52424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SOSTENER NUESTRAS ACCIONES DE SEGURIDAD DEL PACIENTE</a:t>
            </a:r>
          </a:p>
          <a:p>
            <a:pPr marL="0" indent="0" algn="ctr">
              <a:buNone/>
            </a:pPr>
            <a:endParaRPr lang="es-A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s-A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A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“LA CAPACITACION Y EL ABORDAJE DEL ERROR COMO HERRAMIENTA PARA LA CULTURA DE LA SEGURIDAD”</a:t>
            </a:r>
            <a:endParaRPr lang="es-A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681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310553"/>
            <a:ext cx="8272130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9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51460"/>
            <a:ext cx="10515600" cy="5280660"/>
          </a:xfrm>
        </p:spPr>
        <p:txBody>
          <a:bodyPr/>
          <a:lstStyle/>
          <a:p>
            <a:pPr marL="0" indent="0" algn="ctr">
              <a:buNone/>
            </a:pPr>
            <a:r>
              <a:rPr lang="es-AR" b="1" dirty="0" smtClean="0"/>
              <a:t>“</a:t>
            </a:r>
            <a:r>
              <a:rPr lang="es-AR" b="1" dirty="0" err="1" smtClean="0"/>
              <a:t>To</a:t>
            </a:r>
            <a:r>
              <a:rPr lang="es-AR" b="1" dirty="0" smtClean="0"/>
              <a:t> </a:t>
            </a:r>
            <a:r>
              <a:rPr lang="es-AR" b="1" dirty="0" err="1" smtClean="0"/>
              <a:t>Err</a:t>
            </a:r>
            <a:r>
              <a:rPr lang="es-AR" b="1" dirty="0" smtClean="0"/>
              <a:t> </a:t>
            </a:r>
            <a:r>
              <a:rPr lang="es-AR" b="1" dirty="0" err="1" smtClean="0"/>
              <a:t>is</a:t>
            </a:r>
            <a:r>
              <a:rPr lang="es-AR" b="1" dirty="0" smtClean="0"/>
              <a:t> Human“</a:t>
            </a:r>
          </a:p>
          <a:p>
            <a:endParaRPr lang="es-AR" dirty="0"/>
          </a:p>
          <a:p>
            <a:r>
              <a:rPr lang="es-AR" dirty="0" smtClean="0"/>
              <a:t>fue una revisión de 30000 historias clínicas, en las cuales se encontró </a:t>
            </a:r>
          </a:p>
          <a:p>
            <a:r>
              <a:rPr lang="es-AR" dirty="0"/>
              <a:t>U</a:t>
            </a:r>
            <a:r>
              <a:rPr lang="es-AR" dirty="0" smtClean="0"/>
              <a:t>n 3.7% de eventos adversos</a:t>
            </a:r>
          </a:p>
          <a:p>
            <a:r>
              <a:rPr lang="es-AR" dirty="0" smtClean="0"/>
              <a:t>El 58% eran evitables y </a:t>
            </a:r>
          </a:p>
          <a:p>
            <a:r>
              <a:rPr lang="es-AR" dirty="0" smtClean="0"/>
              <a:t>El 13.6% resultaron en muerte. </a:t>
            </a:r>
          </a:p>
          <a:p>
            <a:r>
              <a:rPr lang="es-AR" dirty="0" smtClean="0"/>
              <a:t>Los autores hicieron una extrapolación a las 33.6 millones de hospitalizaciones anuales en el año del estudio, concluyendo que se podían producir entre 44000 y 98000 muertes al año, por eventos adversos ligados a la atención en salud</a:t>
            </a:r>
          </a:p>
          <a:p>
            <a:r>
              <a:rPr lang="es-AR" dirty="0"/>
              <a:t>A</a:t>
            </a:r>
            <a:r>
              <a:rPr lang="es-AR" dirty="0" smtClean="0"/>
              <a:t>sociado a un costo de entre 17 y 28 billones de dólares al año</a:t>
            </a:r>
            <a:endParaRPr lang="es-AR" dirty="0"/>
          </a:p>
        </p:txBody>
      </p:sp>
      <p:sp>
        <p:nvSpPr>
          <p:cNvPr id="4" name="Rectángulo 3"/>
          <p:cNvSpPr/>
          <p:nvPr/>
        </p:nvSpPr>
        <p:spPr>
          <a:xfrm>
            <a:off x="2019538" y="5956168"/>
            <a:ext cx="5506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 Instituto de Medicina de los Estados Unidos, (NIH)  1999</a:t>
            </a:r>
            <a:endParaRPr lang="es-AR" dirty="0"/>
          </a:p>
        </p:txBody>
      </p:sp>
      <p:pic>
        <p:nvPicPr>
          <p:cNvPr id="5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35136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8603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blob:https://web.whatsapp.com/65c110b6-88e0-4562-8574-c76a3d28f84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8"/>
            <a:ext cx="5352090" cy="57867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638" y="956930"/>
            <a:ext cx="6872361" cy="578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6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9653" y="2956560"/>
            <a:ext cx="2766060" cy="368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304" y="228600"/>
            <a:ext cx="365264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" descr="Resultado de imagen para logo instituto medico rio cuar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52000" y="5791200"/>
            <a:ext cx="1930400" cy="817306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7162800" y="743635"/>
            <a:ext cx="502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2400" b="1" dirty="0" smtClean="0">
                <a:latin typeface="Arial" pitchFamily="34" charset="0"/>
                <a:ea typeface="Calibri" pitchFamily="34" charset="0"/>
                <a:cs typeface="Calibri" pitchFamily="34" charset="0"/>
              </a:rPr>
              <a:t>Procedimientos de CAPACITACIÓN BASADO EN EL 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Calibri" pitchFamily="34" charset="0"/>
              </a:rPr>
              <a:t>ERROR</a:t>
            </a:r>
            <a:r>
              <a:rPr lang="es-ES" sz="2400" b="1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s-ES" sz="2400" b="1" dirty="0" smtClean="0">
                <a:latin typeface="Arial" pitchFamily="34" charset="0"/>
                <a:ea typeface="Calibri" pitchFamily="34" charset="0"/>
                <a:cs typeface="Calibri" pitchFamily="34" charset="0"/>
              </a:rPr>
              <a:t>Y  EN LA 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Calibri" pitchFamily="34" charset="0"/>
              </a:rPr>
              <a:t>NO CALIDAD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111794" y="2787134"/>
            <a:ext cx="33954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s-ES" sz="2400" b="1" dirty="0" smtClean="0">
                <a:latin typeface="Arial" pitchFamily="34" charset="0"/>
                <a:ea typeface="Calibri" pitchFamily="34" charset="0"/>
                <a:cs typeface="Calibri" pitchFamily="34" charset="0"/>
              </a:rPr>
              <a:t>  Procedimientos </a:t>
            </a:r>
          </a:p>
          <a:p>
            <a:r>
              <a:rPr lang="es-ES" sz="2400" b="1" dirty="0" smtClean="0">
                <a:latin typeface="Arial" pitchFamily="34" charset="0"/>
                <a:ea typeface="Calibri" pitchFamily="34" charset="0"/>
                <a:cs typeface="Calibri" pitchFamily="34" charset="0"/>
              </a:rPr>
              <a:t>     de 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Calibri" pitchFamily="34" charset="0"/>
              </a:rPr>
              <a:t>CONCILIACIÓN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56440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424" y="1107442"/>
            <a:ext cx="10185990" cy="5399683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591339" y="276446"/>
            <a:ext cx="8063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s-ES" sz="2400" b="1" dirty="0" smtClean="0">
                <a:latin typeface="Arial" pitchFamily="34" charset="0"/>
                <a:ea typeface="Calibri" pitchFamily="34" charset="0"/>
                <a:cs typeface="Calibri" pitchFamily="34" charset="0"/>
              </a:rPr>
              <a:t>PROCEDIMIENTO DE ANALISIS Y RESOLUCION DEL 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Calibri" pitchFamily="34" charset="0"/>
              </a:rPr>
              <a:t>ERROR</a:t>
            </a:r>
            <a:r>
              <a:rPr lang="es-ES" sz="2400" b="1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s-ES" sz="2400" b="1" dirty="0" smtClean="0">
                <a:latin typeface="Arial" pitchFamily="34" charset="0"/>
                <a:ea typeface="Calibri" pitchFamily="34" charset="0"/>
                <a:cs typeface="Calibri" pitchFamily="34" charset="0"/>
              </a:rPr>
              <a:t>Y DE LA </a:t>
            </a:r>
            <a:r>
              <a:rPr lang="es-E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Calibri" pitchFamily="34" charset="0"/>
              </a:rPr>
              <a:t>NO CALIDAD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930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65124"/>
            <a:ext cx="5130209" cy="585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4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21119" y="634778"/>
            <a:ext cx="10515600" cy="52424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SOSTENER NUESTRAS ACCIONES DE CALIDAD Y SEGURIDAD DEL PACIENTE</a:t>
            </a:r>
          </a:p>
          <a:p>
            <a:pPr marL="0" indent="0" algn="ctr">
              <a:buNone/>
            </a:pPr>
            <a:endParaRPr lang="es-A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s-A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A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“MEDIR NUESTROS PROCESOS ES FUNDAMENTAL”</a:t>
            </a:r>
            <a:endParaRPr lang="es-A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920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48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7165935" y="577334"/>
            <a:ext cx="44164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LIST</a:t>
            </a:r>
            <a:endParaRPr lang="es-E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0" descr="Resultado de imagen para logo instituto medico rio cuar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2000" y="5791200"/>
            <a:ext cx="1930400" cy="817306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460" y="2103120"/>
            <a:ext cx="6012180" cy="368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25780"/>
            <a:ext cx="9692640" cy="5742623"/>
          </a:xfrm>
        </p:spPr>
      </p:pic>
    </p:spTree>
    <p:extLst>
      <p:ext uri="{BB962C8B-B14F-4D97-AF65-F5344CB8AC3E}">
        <p14:creationId xmlns:p14="http://schemas.microsoft.com/office/powerpoint/2010/main" val="206492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ESTABAMOS MAL ¡¡¡¡¡                                   </a:t>
            </a:r>
            <a:b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AHORA ESTAMOS MEJORANDO Y NO PARAMOS MAS ¡¡¡¡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0" y="1872411"/>
            <a:ext cx="9334500" cy="478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319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32755"/>
          </a:xfrm>
        </p:spPr>
        <p:txBody>
          <a:bodyPr>
            <a:normAutofit/>
          </a:bodyPr>
          <a:lstStyle/>
          <a:p>
            <a:pPr algn="ctr"/>
            <a:r>
              <a:rPr lang="es-AR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¿IMPACTA NEGATIVAMENTE LA CRISIS ECONOMICA EN LOS PROGRAMAS DE CALIDAD Y SEGURIDAD DE LAS INSTITUCIONES DE SALUD? </a:t>
            </a:r>
            <a:endParaRPr lang="es-AR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545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420" y="685800"/>
            <a:ext cx="642366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60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2669" y="288758"/>
            <a:ext cx="1208933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dirty="0" smtClean="0"/>
              <a:t> Global </a:t>
            </a:r>
            <a:r>
              <a:rPr lang="es-AR" sz="3600" dirty="0" err="1" smtClean="0"/>
              <a:t>Trigger</a:t>
            </a:r>
            <a:r>
              <a:rPr lang="es-AR" sz="3600" dirty="0" smtClean="0"/>
              <a:t> </a:t>
            </a:r>
            <a:r>
              <a:rPr lang="es-AR" sz="3600" dirty="0" err="1" smtClean="0"/>
              <a:t>Tool</a:t>
            </a:r>
            <a:r>
              <a:rPr lang="es-AR" sz="3600" dirty="0" smtClean="0"/>
              <a:t> </a:t>
            </a:r>
          </a:p>
          <a:p>
            <a:endParaRPr lang="es-AR" sz="3600" dirty="0"/>
          </a:p>
          <a:p>
            <a:endParaRPr lang="es-AR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 smtClean="0"/>
              <a:t>Tasa de Eventos Adversos del 10%.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 smtClean="0"/>
              <a:t>El 69% se consideraron evitables, con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 smtClean="0"/>
              <a:t>Un 0.89% de muertes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AR" sz="3600" dirty="0" smtClean="0"/>
              <a:t>Una estimación de 210000 muertes evitables al año en Estados Unidos, más del doble de lo que se extrapoló en el informe </a:t>
            </a:r>
            <a:r>
              <a:rPr lang="es-AR" sz="3600" dirty="0" err="1" smtClean="0"/>
              <a:t>To</a:t>
            </a:r>
            <a:r>
              <a:rPr lang="es-AR" sz="3600" dirty="0" smtClean="0"/>
              <a:t> </a:t>
            </a:r>
            <a:r>
              <a:rPr lang="es-AR" sz="3600" dirty="0" err="1" smtClean="0"/>
              <a:t>Err</a:t>
            </a:r>
            <a:r>
              <a:rPr lang="es-AR" sz="3600" dirty="0" smtClean="0"/>
              <a:t> </a:t>
            </a:r>
            <a:r>
              <a:rPr lang="es-AR" sz="3600" dirty="0" err="1" smtClean="0"/>
              <a:t>is</a:t>
            </a:r>
            <a:r>
              <a:rPr lang="es-AR" sz="3600" dirty="0" smtClean="0"/>
              <a:t> Human. </a:t>
            </a:r>
            <a:endParaRPr lang="es-AR" sz="3600" dirty="0"/>
          </a:p>
        </p:txBody>
      </p:sp>
      <p:sp>
        <p:nvSpPr>
          <p:cNvPr id="5" name="Rectángulo 4"/>
          <p:cNvSpPr/>
          <p:nvPr/>
        </p:nvSpPr>
        <p:spPr>
          <a:xfrm>
            <a:off x="3418558" y="5801717"/>
            <a:ext cx="4933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 smtClean="0"/>
              <a:t>Global </a:t>
            </a:r>
            <a:r>
              <a:rPr lang="es-AR" sz="2400" dirty="0" err="1" smtClean="0"/>
              <a:t>Trigger</a:t>
            </a:r>
            <a:r>
              <a:rPr lang="es-AR" sz="2400" dirty="0" smtClean="0"/>
              <a:t> </a:t>
            </a:r>
            <a:r>
              <a:rPr lang="es-AR" sz="2400" dirty="0" err="1" smtClean="0"/>
              <a:t>Tool</a:t>
            </a:r>
            <a:r>
              <a:rPr lang="es-AR" sz="2400" dirty="0" smtClean="0"/>
              <a:t> (GTT); 2011</a:t>
            </a:r>
            <a:endParaRPr lang="es-AR" sz="2400" dirty="0"/>
          </a:p>
        </p:txBody>
      </p:sp>
      <p:pic>
        <p:nvPicPr>
          <p:cNvPr id="6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310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17220" y="365125"/>
            <a:ext cx="10736580" cy="6081395"/>
          </a:xfrm>
        </p:spPr>
        <p:txBody>
          <a:bodyPr>
            <a:normAutofit/>
          </a:bodyPr>
          <a:lstStyle/>
          <a:p>
            <a:pPr algn="ctr"/>
            <a:r>
              <a:rPr lang="es-AR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 TENER PROGRAMAS DE CALIDAD Y SEGURIDAD ADECUADOS Y EFICIENTES AMORTIGUAN LA CRISIS ECONOMICA DEL SECTOR EFECTOR DE SALUD? </a:t>
            </a:r>
            <a:endParaRPr lang="es-AR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8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525780"/>
            <a:ext cx="10881360" cy="61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4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7393" y="5532437"/>
            <a:ext cx="10515600" cy="1325563"/>
          </a:xfrm>
        </p:spPr>
        <p:txBody>
          <a:bodyPr/>
          <a:lstStyle/>
          <a:p>
            <a:pPr algn="ctr"/>
            <a:r>
              <a:rPr lang="es-AR" b="1" dirty="0" smtClean="0">
                <a:solidFill>
                  <a:srgbClr val="0070C0"/>
                </a:solidFill>
              </a:rPr>
              <a:t>¡¡¡¡ MUCHAS GRACIAS !!!!</a:t>
            </a:r>
            <a:endParaRPr lang="es-AR" b="1" dirty="0">
              <a:solidFill>
                <a:srgbClr val="0070C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087" y="205105"/>
            <a:ext cx="7326213" cy="529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9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72" y="318977"/>
            <a:ext cx="11504428" cy="52099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2" y="5840409"/>
            <a:ext cx="9781954" cy="794307"/>
          </a:xfrm>
          <a:prstGeom prst="rect">
            <a:avLst/>
          </a:prstGeom>
        </p:spPr>
      </p:pic>
      <p:pic>
        <p:nvPicPr>
          <p:cNvPr id="7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454711" y="5891039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313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6568" y="309646"/>
            <a:ext cx="11790947" cy="5677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dirty="0" smtClean="0"/>
              <a:t>Estudio ENEAS </a:t>
            </a:r>
          </a:p>
          <a:p>
            <a:pPr marL="0" indent="0">
              <a:buNone/>
            </a:pPr>
            <a:r>
              <a:rPr lang="es-AR" dirty="0" smtClean="0"/>
              <a:t> (Estudio Nacional sobre los Efectos Adversos ligados a la Hospitalización) </a:t>
            </a:r>
          </a:p>
          <a:p>
            <a:pPr marL="0" indent="0">
              <a:buNone/>
            </a:pPr>
            <a:r>
              <a:rPr lang="es-AR" dirty="0" smtClean="0"/>
              <a:t>Estudio IBEAS </a:t>
            </a:r>
          </a:p>
          <a:p>
            <a:pPr marL="0" indent="0">
              <a:buNone/>
            </a:pPr>
            <a:r>
              <a:rPr lang="es-AR" dirty="0" smtClean="0"/>
              <a:t>(Prevalencia de efectos adversos en Hospitales de Latinoamérica)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Incluyeron  5624/11379 pacientes respectivamente </a:t>
            </a:r>
          </a:p>
          <a:p>
            <a:r>
              <a:rPr lang="es-AR" dirty="0" smtClean="0"/>
              <a:t>La tasa de eventos adversos fue de 8,4%/10.5%, respectivamente </a:t>
            </a:r>
          </a:p>
          <a:p>
            <a:r>
              <a:rPr lang="es-AR" dirty="0" smtClean="0"/>
              <a:t>El 42,8%/60% se consideraron evitables, respectivamente  </a:t>
            </a:r>
          </a:p>
          <a:p>
            <a:r>
              <a:rPr lang="es-AR" dirty="0" smtClean="0"/>
              <a:t>Con 4,4%/6% de muertes evitables, respectivamente.</a:t>
            </a:r>
          </a:p>
          <a:p>
            <a:endParaRPr lang="es-AR" dirty="0"/>
          </a:p>
        </p:txBody>
      </p:sp>
      <p:sp>
        <p:nvSpPr>
          <p:cNvPr id="4" name="Rectángulo 3"/>
          <p:cNvSpPr/>
          <p:nvPr/>
        </p:nvSpPr>
        <p:spPr>
          <a:xfrm>
            <a:off x="4676289" y="5525869"/>
            <a:ext cx="4509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dirty="0" smtClean="0"/>
              <a:t>Estudios ENEAS; 2006 IBEAS; 2011 </a:t>
            </a:r>
          </a:p>
        </p:txBody>
      </p:sp>
      <p:pic>
        <p:nvPicPr>
          <p:cNvPr id="6" name="Picture 2" descr="http://www.profesionalesenior.com.ar/img/4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0270226" y="5877272"/>
            <a:ext cx="1737289" cy="9807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reflection stA="0" endPos="64000" dist="508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2432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58" y="697832"/>
            <a:ext cx="10996863" cy="558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9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TM03457491[[fn=Metrópoli]]</Template>
  <TotalTime>345</TotalTime>
  <Words>1350</Words>
  <Application>Microsoft Office PowerPoint</Application>
  <PresentationFormat>Panorámica</PresentationFormat>
  <Paragraphs>185</Paragraphs>
  <Slides>62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70" baseType="lpstr">
      <vt:lpstr>Aharoni</vt:lpstr>
      <vt:lpstr>Arial</vt:lpstr>
      <vt:lpstr>Calibri</vt:lpstr>
      <vt:lpstr>Calibri Light</vt:lpstr>
      <vt:lpstr>inherit</vt:lpstr>
      <vt:lpstr>Times New Roman</vt:lpstr>
      <vt:lpstr>Wingdings</vt:lpstr>
      <vt:lpstr>Tema de Office</vt:lpstr>
      <vt:lpstr>SIMPOSIO:  CALIDAD EN SERVICIOS DE SALUD  Y  SEGURIDAD EN EL CUIDADO DE LA SALUD</vt:lpstr>
      <vt:lpstr>Presentación de PowerPoint</vt:lpstr>
      <vt:lpstr>“Errare humanum est”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La atención centrada en el paciente </vt:lpstr>
      <vt:lpstr>Presentación de PowerPoint</vt:lpstr>
      <vt:lpstr>La  Seguridad del paciente. </vt:lpstr>
      <vt:lpstr>Primer fundamento de la seguridad asistencial </vt:lpstr>
      <vt:lpstr>Segundo fundamento de la seguridad asistencial </vt:lpstr>
      <vt:lpstr>Presentación de PowerPoint</vt:lpstr>
      <vt:lpstr>¿ QUE PASA CON LA SEGURIDAD   DEL PACIENTE EN CÓRDOBA?  ¿ Y EN RÍO CUARTO?</vt:lpstr>
      <vt:lpstr>Presentación de PowerPoint</vt:lpstr>
      <vt:lpstr>Presentación de PowerPoint</vt:lpstr>
      <vt:lpstr>¿Que hemos hecho en IMRC?</vt:lpstr>
      <vt:lpstr>Presentación de PowerPoint</vt:lpstr>
      <vt:lpstr>Primeras acciones</vt:lpstr>
      <vt:lpstr>Presentación de PowerPoint</vt:lpstr>
      <vt:lpstr>¡¡¡TRATAR DE MIRAR, ESCUCHAR, ENTENDER E IMITAR A LOS QUE HACEN BIEN LAS COSAS CORRECTAS EN SALUD Y CALIDAD!!! </vt:lpstr>
      <vt:lpstr>Presentación de PowerPoint</vt:lpstr>
      <vt:lpstr>Presentación de PowerPoint</vt:lpstr>
      <vt:lpstr>LOGRAR LA CULTURA DE                          “PRIMERO NO HACER DAÑO”</vt:lpstr>
      <vt:lpstr>Presentación de PowerPoint</vt:lpstr>
      <vt:lpstr>Presentación de PowerPoint</vt:lpstr>
      <vt:lpstr>Presentación de PowerPoint</vt:lpstr>
      <vt:lpstr>IDENTIFICACIÓN DEL PACIENTE</vt:lpstr>
      <vt:lpstr>INFORMACION PARA EL PACIENTE</vt:lpstr>
      <vt:lpstr>INFORMACION DEL PACIENTE AL EQUIPO DE SALUD</vt:lpstr>
      <vt:lpstr>Presentación de PowerPoint</vt:lpstr>
      <vt:lpstr>INFORMACION PARA LA SEGURIDAD DEL PACIENTE                                Y DEL EQUIPO DE SALUD</vt:lpstr>
      <vt:lpstr>Presentación de PowerPoint</vt:lpstr>
      <vt:lpstr>MEDICACION SEGURA PARA EL PACIENTE                                </vt:lpstr>
      <vt:lpstr>Presentación de PowerPoint</vt:lpstr>
      <vt:lpstr>DISMINUCÓN DE LAS IACS - LAVADO DE MANOS</vt:lpstr>
      <vt:lpstr>Presentación de PowerPoint</vt:lpstr>
      <vt:lpstr>DISMINUCÓN DE LAS IACS – LIMPIEZA PROTOCOLIZADA</vt:lpstr>
      <vt:lpstr>PROTOCOLOS DE ALARMA TEMPRANA – SCORE DE NEWS</vt:lpstr>
      <vt:lpstr>PROTOCOLOS DE REANIMACION  CARDIO CEREBRAL</vt:lpstr>
      <vt:lpstr>Presentación de PowerPoint</vt:lpstr>
      <vt:lpstr>ACCIONES PARA UNA CIRUGIA SEGURA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ESTABAMOS MAL ¡¡¡¡¡                                        AHORA ESTAMOS MEJORANDO Y NO PARAMOS MAS ¡¡¡¡</vt:lpstr>
      <vt:lpstr>¿IMPACTA NEGATIVAMENTE LA CRISIS ECONOMICA EN LOS PROGRAMAS DE CALIDAD Y SEGURIDAD DE LAS INSTITUCIONES DE SALUD? </vt:lpstr>
      <vt:lpstr>Presentación de PowerPoint</vt:lpstr>
      <vt:lpstr>¿ TENER PROGRAMAS DE CALIDAD Y SEGURIDAD ADECUADOS Y EFICIENTES AMORTIGUAN LA CRISIS ECONOMICA DEL SECTOR EFECTOR DE SALUD? </vt:lpstr>
      <vt:lpstr>Presentación de PowerPoint</vt:lpstr>
      <vt:lpstr>¡¡¡¡ MUCHAS GRACIAS !!!!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Errare humanum est </dc:title>
  <dc:creator>Usuario de Windows</dc:creator>
  <cp:lastModifiedBy>Usuario de Windows</cp:lastModifiedBy>
  <cp:revision>37</cp:revision>
  <dcterms:created xsi:type="dcterms:W3CDTF">2018-11-15T23:40:52Z</dcterms:created>
  <dcterms:modified xsi:type="dcterms:W3CDTF">2018-11-16T14:30:40Z</dcterms:modified>
</cp:coreProperties>
</file>