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309" r:id="rId3"/>
    <p:sldId id="310" r:id="rId4"/>
    <p:sldId id="305" r:id="rId5"/>
    <p:sldId id="306" r:id="rId6"/>
    <p:sldId id="307" r:id="rId7"/>
    <p:sldId id="308" r:id="rId8"/>
    <p:sldId id="312" r:id="rId9"/>
    <p:sldId id="437" r:id="rId10"/>
    <p:sldId id="314" r:id="rId11"/>
    <p:sldId id="311" r:id="rId12"/>
    <p:sldId id="351" r:id="rId13"/>
    <p:sldId id="363" r:id="rId14"/>
    <p:sldId id="364" r:id="rId15"/>
    <p:sldId id="352" r:id="rId16"/>
    <p:sldId id="353" r:id="rId17"/>
    <p:sldId id="370" r:id="rId18"/>
    <p:sldId id="367" r:id="rId19"/>
    <p:sldId id="368" r:id="rId20"/>
    <p:sldId id="371" r:id="rId21"/>
    <p:sldId id="372" r:id="rId22"/>
    <p:sldId id="373" r:id="rId23"/>
    <p:sldId id="374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53" r:id="rId35"/>
    <p:sldId id="454" r:id="rId36"/>
    <p:sldId id="455" r:id="rId37"/>
    <p:sldId id="456" r:id="rId38"/>
    <p:sldId id="448" r:id="rId39"/>
    <p:sldId id="449" r:id="rId40"/>
    <p:sldId id="457" r:id="rId41"/>
    <p:sldId id="459" r:id="rId42"/>
    <p:sldId id="465" r:id="rId43"/>
    <p:sldId id="466" r:id="rId44"/>
    <p:sldId id="460" r:id="rId45"/>
    <p:sldId id="461" r:id="rId46"/>
    <p:sldId id="474" r:id="rId47"/>
    <p:sldId id="475" r:id="rId48"/>
    <p:sldId id="476" r:id="rId49"/>
    <p:sldId id="477" r:id="rId50"/>
    <p:sldId id="478" r:id="rId51"/>
    <p:sldId id="300" r:id="rId52"/>
    <p:sldId id="375" r:id="rId53"/>
    <p:sldId id="326" r:id="rId54"/>
    <p:sldId id="293" r:id="rId55"/>
    <p:sldId id="294" r:id="rId56"/>
    <p:sldId id="391" r:id="rId57"/>
    <p:sldId id="296" r:id="rId58"/>
    <p:sldId id="297" r:id="rId59"/>
    <p:sldId id="298" r:id="rId60"/>
    <p:sldId id="299" r:id="rId61"/>
    <p:sldId id="316" r:id="rId62"/>
    <p:sldId id="321" r:id="rId63"/>
    <p:sldId id="322" r:id="rId64"/>
    <p:sldId id="467" r:id="rId65"/>
    <p:sldId id="468" r:id="rId66"/>
    <p:sldId id="479" r:id="rId67"/>
    <p:sldId id="480" r:id="rId68"/>
    <p:sldId id="481" r:id="rId69"/>
    <p:sldId id="482" r:id="rId70"/>
    <p:sldId id="483" r:id="rId71"/>
    <p:sldId id="484" r:id="rId72"/>
    <p:sldId id="489" r:id="rId73"/>
    <p:sldId id="491" r:id="rId74"/>
    <p:sldId id="492" r:id="rId75"/>
    <p:sldId id="493" r:id="rId76"/>
    <p:sldId id="494" r:id="rId77"/>
    <p:sldId id="495" r:id="rId78"/>
    <p:sldId id="496" r:id="rId79"/>
    <p:sldId id="497" r:id="rId80"/>
    <p:sldId id="498" r:id="rId81"/>
    <p:sldId id="499" r:id="rId82"/>
    <p:sldId id="500" r:id="rId83"/>
    <p:sldId id="485" r:id="rId84"/>
    <p:sldId id="486" r:id="rId85"/>
    <p:sldId id="487" r:id="rId86"/>
    <p:sldId id="488" r:id="rId87"/>
    <p:sldId id="490" r:id="rId88"/>
    <p:sldId id="501" r:id="rId89"/>
    <p:sldId id="392" r:id="rId9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69" autoAdjust="0"/>
  </p:normalViewPr>
  <p:slideViewPr>
    <p:cSldViewPr>
      <p:cViewPr varScale="1">
        <p:scale>
          <a:sx n="62" d="100"/>
          <a:sy n="62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ndra%20Belfiore\Dropbox\FESP%20II\PIP%20001\Coberturas%20todos%20los%20a&#241;os\2017\06-%20Graficos%20Cob%20y%20Tendencia%202003-2017_hasta%2009-%20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atz\Documents\MSAL\Coberturas\VPH\2017\Cob%20VPH%202011-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nco002\data\Data\Joaquin\Proyecto%20Adolescentes%20(vacuna%20VPH)\Resultados%20realizados%20por%20JVG%202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Onco002\data\Data\Joaquin\Proyecto%20Adolescentes%20(vacuna%20VPH)\Resultados%20realizados%20por%20JVG%20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co002\DATA\Data\Joaquin\Proyecto%20Adolescentes%20(vacuna%20VPH)\2&#186;%20Etapa%20Vacunadas\Datos%20muestras%20adolescentes%20vacunadas%20y%20tipos%20virales%2024-1-18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sz="1400" b="1" i="0" strike="noStrike">
                <a:solidFill>
                  <a:srgbClr val="003366"/>
                </a:solidFill>
                <a:latin typeface="Calibri"/>
                <a:cs typeface="Calibri"/>
              </a:rPr>
              <a:t>Tendencia de cobertura de vacuna Prevenar 13.         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sz="1400" b="1" i="0" strike="noStrike">
                <a:solidFill>
                  <a:srgbClr val="003366"/>
                </a:solidFill>
                <a:latin typeface="Calibri"/>
                <a:cs typeface="Calibri"/>
              </a:rPr>
              <a:t>Menor de un año y Refuerzo.</a:t>
            </a:r>
            <a:r>
              <a:rPr lang="es-AR" sz="1400" b="1" i="0" strike="noStrike" baseline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s-AR" sz="1400" b="1" i="0" strike="noStrike">
                <a:solidFill>
                  <a:srgbClr val="003366"/>
                </a:solidFill>
                <a:latin typeface="Calibri"/>
                <a:cs typeface="Calibri"/>
              </a:rPr>
              <a:t>Pcia. Cba. 2012- 2017*.</a:t>
            </a:r>
          </a:p>
        </c:rich>
      </c:tx>
      <c:layout>
        <c:manualLayout>
          <c:xMode val="edge"/>
          <c:yMode val="edge"/>
          <c:x val="0.19629373068872788"/>
          <c:y val="2.979941143720675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8544303797468347E-2"/>
          <c:y val="0.21515151515151515"/>
          <c:w val="0.90189873417721522"/>
          <c:h val="0.50303030303030249"/>
        </c:manualLayout>
      </c:layout>
      <c:areaChart>
        <c:grouping val="stacked"/>
        <c:ser>
          <c:idx val="2"/>
          <c:order val="2"/>
          <c:tx>
            <c:v>90</c:v>
          </c:tx>
          <c:spPr>
            <a:noFill/>
          </c:spPr>
          <c:val>
            <c:numRef>
              <c:f>'Tendencia 2003-2016'!$AK$14:$AK$19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</c:ser>
        <c:ser>
          <c:idx val="3"/>
          <c:order val="3"/>
          <c:tx>
            <c:v>95</c:v>
          </c:tx>
          <c:spPr>
            <a:solidFill>
              <a:srgbClr val="FFFF00">
                <a:alpha val="60000"/>
              </a:srgbClr>
            </a:solidFill>
          </c:spPr>
          <c:val>
            <c:numRef>
              <c:f>'Tendencia 2003-2016'!$AL$14:$AL$19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4"/>
          <c:order val="4"/>
          <c:tx>
            <c:strRef>
              <c:f>'Tendencia 2003-2016'!$AM$5</c:f>
              <c:strCache>
                <c:ptCount val="1"/>
                <c:pt idx="0">
                  <c:v>65</c:v>
                </c:pt>
              </c:strCache>
            </c:strRef>
          </c:tx>
          <c:spPr>
            <a:solidFill>
              <a:srgbClr val="00B050">
                <a:alpha val="54000"/>
              </a:srgbClr>
            </a:solidFill>
          </c:spPr>
          <c:val>
            <c:numRef>
              <c:f>'Tendencia 2003-2016'!$AM$14:$AM$19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</c:ser>
        <c:axId val="114376064"/>
        <c:axId val="114386048"/>
      </c:areaChart>
      <c:barChart>
        <c:barDir val="col"/>
        <c:grouping val="clustered"/>
        <c:ser>
          <c:idx val="0"/>
          <c:order val="0"/>
          <c:tx>
            <c:strRef>
              <c:f>'Tendencia 2003-2016'!$U$5</c:f>
              <c:strCache>
                <c:ptCount val="1"/>
                <c:pt idx="0">
                  <c:v>Prevenar 13 &lt; 1 año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'Tendencia 2003-2016'!$A$15:$A$20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set. 2017</c:v>
                </c:pt>
              </c:strCache>
            </c:strRef>
          </c:cat>
          <c:val>
            <c:numRef>
              <c:f>'Tendencia 2003-2016'!$U$15:$U$20</c:f>
              <c:numCache>
                <c:formatCode>General</c:formatCode>
                <c:ptCount val="6"/>
                <c:pt idx="0">
                  <c:v>54.142639885900692</c:v>
                </c:pt>
                <c:pt idx="1">
                  <c:v>96.672702580352208</c:v>
                </c:pt>
                <c:pt idx="2">
                  <c:v>96.104245994683509</c:v>
                </c:pt>
                <c:pt idx="3">
                  <c:v>103.43235864645359</c:v>
                </c:pt>
                <c:pt idx="4" formatCode="0.0">
                  <c:v>92.1</c:v>
                </c:pt>
                <c:pt idx="5" formatCode="0.0">
                  <c:v>90.690294516152008</c:v>
                </c:pt>
              </c:numCache>
            </c:numRef>
          </c:val>
        </c:ser>
        <c:ser>
          <c:idx val="1"/>
          <c:order val="1"/>
          <c:tx>
            <c:strRef>
              <c:f>'Tendencia 2003-2016'!$V$5</c:f>
              <c:strCache>
                <c:ptCount val="1"/>
                <c:pt idx="0">
                  <c:v>Refuerzo Prevenar 13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'Tendencia 2003-2016'!$A$15:$A$20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set. 2017</c:v>
                </c:pt>
              </c:strCache>
            </c:strRef>
          </c:cat>
          <c:val>
            <c:numRef>
              <c:f>'Tendencia 2003-2016'!$V$15:$V$20</c:f>
              <c:numCache>
                <c:formatCode>General</c:formatCode>
                <c:ptCount val="6"/>
                <c:pt idx="0">
                  <c:v>70.102158354890804</c:v>
                </c:pt>
                <c:pt idx="1">
                  <c:v>86.138146974497758</c:v>
                </c:pt>
                <c:pt idx="2">
                  <c:v>91.710970615705165</c:v>
                </c:pt>
                <c:pt idx="3">
                  <c:v>100.00718442416891</c:v>
                </c:pt>
                <c:pt idx="4" formatCode="0.0">
                  <c:v>89.749712227720948</c:v>
                </c:pt>
                <c:pt idx="5" formatCode="0.0">
                  <c:v>81.749625615061646</c:v>
                </c:pt>
              </c:numCache>
            </c:numRef>
          </c:val>
        </c:ser>
        <c:axId val="114376064"/>
        <c:axId val="114386048"/>
      </c:barChart>
      <c:catAx>
        <c:axId val="114376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14386048"/>
        <c:crosses val="autoZero"/>
        <c:auto val="1"/>
        <c:lblAlgn val="ctr"/>
        <c:lblOffset val="100"/>
      </c:catAx>
      <c:valAx>
        <c:axId val="114386048"/>
        <c:scaling>
          <c:orientation val="minMax"/>
          <c:max val="12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14376064"/>
        <c:crosses val="autoZero"/>
        <c:crossBetween val="between"/>
        <c:majorUnit val="10"/>
      </c:valAx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Hoja1!$B$4</c:f>
              <c:strCache>
                <c:ptCount val="1"/>
                <c:pt idx="0">
                  <c:v>Primeras dosis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Hoja1!$C$3:$I$3</c:f>
              <c:strCache>
                <c:ptCount val="7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mujeres </c:v>
                </c:pt>
                <c:pt idx="6">
                  <c:v>2017 varones</c:v>
                </c:pt>
              </c:strCache>
            </c:strRef>
          </c:cat>
          <c:val>
            <c:numRef>
              <c:f>Hoja1!$C$4:$I$4</c:f>
              <c:numCache>
                <c:formatCode>General</c:formatCode>
                <c:ptCount val="7"/>
                <c:pt idx="0">
                  <c:v>88.6</c:v>
                </c:pt>
                <c:pt idx="1">
                  <c:v>83.7</c:v>
                </c:pt>
                <c:pt idx="2">
                  <c:v>83.3</c:v>
                </c:pt>
                <c:pt idx="3">
                  <c:v>83.5</c:v>
                </c:pt>
                <c:pt idx="4">
                  <c:v>84.7</c:v>
                </c:pt>
                <c:pt idx="5">
                  <c:v>84.2</c:v>
                </c:pt>
                <c:pt idx="6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6-49AC-88E1-759FF1478489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Segundas dosis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Hoja1!$C$3:$I$3</c:f>
              <c:strCache>
                <c:ptCount val="7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mujeres </c:v>
                </c:pt>
                <c:pt idx="6">
                  <c:v>2017 varones</c:v>
                </c:pt>
              </c:strCache>
            </c:strRef>
          </c:cat>
          <c:val>
            <c:numRef>
              <c:f>Hoja1!$C$5:$I$5</c:f>
              <c:numCache>
                <c:formatCode>General</c:formatCode>
                <c:ptCount val="7"/>
                <c:pt idx="0">
                  <c:v>72.400000000000006</c:v>
                </c:pt>
                <c:pt idx="1">
                  <c:v>70.400000000000006</c:v>
                </c:pt>
                <c:pt idx="2">
                  <c:v>67</c:v>
                </c:pt>
                <c:pt idx="3">
                  <c:v>50.3</c:v>
                </c:pt>
                <c:pt idx="4">
                  <c:v>56.6</c:v>
                </c:pt>
                <c:pt idx="5">
                  <c:v>50</c:v>
                </c:pt>
                <c:pt idx="6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E6-49AC-88E1-759FF1478489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Terceras dosis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Hoja1!$C$3:$I$3</c:f>
              <c:strCache>
                <c:ptCount val="7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mujeres </c:v>
                </c:pt>
                <c:pt idx="6">
                  <c:v>2017 varones</c:v>
                </c:pt>
              </c:strCache>
            </c:strRef>
          </c:cat>
          <c:val>
            <c:numRef>
              <c:f>Hoja1!$C$6:$I$6</c:f>
              <c:numCache>
                <c:formatCode>General</c:formatCode>
                <c:ptCount val="7"/>
                <c:pt idx="0">
                  <c:v>53.3</c:v>
                </c:pt>
                <c:pt idx="1">
                  <c:v>58</c:v>
                </c:pt>
                <c:pt idx="2">
                  <c:v>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E6-49AC-88E1-759FF1478489}"/>
            </c:ext>
          </c:extLst>
        </c:ser>
        <c:gapWidth val="80"/>
        <c:overlap val="25"/>
        <c:axId val="114656000"/>
        <c:axId val="114657920"/>
      </c:barChart>
      <c:catAx>
        <c:axId val="11465600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000" b="1"/>
                  <a:t>Años de vacunación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4657920"/>
        <c:crosses val="autoZero"/>
        <c:auto val="1"/>
        <c:lblAlgn val="ctr"/>
        <c:lblOffset val="100"/>
      </c:catAx>
      <c:valAx>
        <c:axId val="114657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9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b="1"/>
                  <a:t>porcentaje de cobertura (%)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465600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140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Arial" pitchFamily="34" charset="0"/>
              </a:defRPr>
            </a:pPr>
            <a:r>
              <a:rPr lang="es-ES" sz="1400" dirty="0">
                <a:latin typeface="+mn-lt"/>
                <a:cs typeface="Arial" pitchFamily="34" charset="0"/>
              </a:rPr>
              <a:t>Porcentaje de VPH en las población estudiada </a:t>
            </a:r>
            <a:r>
              <a:rPr lang="es-ES" sz="1200" dirty="0">
                <a:latin typeface="+mn-lt"/>
                <a:cs typeface="Arial" pitchFamily="34" charset="0"/>
              </a:rPr>
              <a:t>(n=957)</a:t>
            </a:r>
            <a:endParaRPr lang="es-ES" sz="1400" dirty="0">
              <a:latin typeface="+mn-lt"/>
              <a:cs typeface="Arial" pitchFamily="34" charset="0"/>
            </a:endParaRPr>
          </a:p>
        </c:rich>
      </c:tx>
      <c:spPr>
        <a:noFill/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3690773067331691"/>
          <c:y val="0.28089990380641588"/>
          <c:w val="0.52618453865336667"/>
          <c:h val="0.49438383069930064"/>
        </c:manualLayout>
      </c:layout>
      <c:pie3DChart>
        <c:varyColors val="1"/>
        <c:ser>
          <c:idx val="0"/>
          <c:order val="0"/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c:spPr>
          <c:dPt>
            <c:idx val="0"/>
            <c:spPr>
              <a:gradFill flip="none" rotWithShape="1">
                <a:gsLst>
                  <a:gs pos="0">
                    <a:srgbClr val="3297FB">
                      <a:shade val="30000"/>
                      <a:satMod val="115000"/>
                    </a:srgbClr>
                  </a:gs>
                  <a:gs pos="50000">
                    <a:srgbClr val="3297FB">
                      <a:shade val="67500"/>
                      <a:satMod val="115000"/>
                    </a:srgbClr>
                  </a:gs>
                  <a:gs pos="100000">
                    <a:srgbClr val="3297FB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DE-4727-986A-4B1A56B04097}"/>
              </c:ext>
            </c:extLst>
          </c:dPt>
          <c:dPt>
            <c:idx val="1"/>
            <c:spPr>
              <a:solidFill>
                <a:srgbClr val="70AD47">
                  <a:lumMod val="60000"/>
                  <a:lumOff val="40000"/>
                </a:srgb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DE-4727-986A-4B1A56B04097}"/>
              </c:ext>
            </c:extLst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AR" sz="1100" b="1" i="0" u="none" strike="noStrike" baseline="0">
                    <a:solidFill>
                      <a:schemeClr val="bg1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s-AR"/>
              </a:p>
            </c:txPr>
            <c:dLblPos val="ctr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'Resultados totales'!$A$40:$A$41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'Resultados totales'!$H$40:$H$41</c:f>
              <c:numCache>
                <c:formatCode>General</c:formatCode>
                <c:ptCount val="2"/>
                <c:pt idx="0">
                  <c:v>418</c:v>
                </c:pt>
                <c:pt idx="1">
                  <c:v>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DE-4727-986A-4B1A56B04097}"/>
            </c:ext>
          </c:extLst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93950892857195"/>
          <c:y val="0.77530672926447564"/>
          <c:w val="0.40892782738096412"/>
          <c:h val="0.14752660406885737"/>
        </c:manualLayout>
      </c:layout>
      <c:txPr>
        <a:bodyPr/>
        <a:lstStyle/>
        <a:p>
          <a:pPr rtl="0">
            <a:defRPr lang="es-AR" sz="900" b="1" i="0" u="none" strike="noStrike" baseline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es-A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lang="es-AR" sz="1400">
                <a:solidFill>
                  <a:schemeClr val="tx1"/>
                </a:solidFill>
                <a:latin typeface="+mn-lt"/>
              </a:defRPr>
            </a:pPr>
            <a:r>
              <a:rPr lang="en-US" sz="1400" u="sng" dirty="0" err="1">
                <a:solidFill>
                  <a:schemeClr val="tx1"/>
                </a:solidFill>
                <a:latin typeface="+mn-lt"/>
              </a:rPr>
              <a:t>Línea</a:t>
            </a:r>
            <a:r>
              <a:rPr lang="en-US" sz="1400" u="sng" baseline="0" dirty="0">
                <a:solidFill>
                  <a:schemeClr val="tx1"/>
                </a:solidFill>
                <a:latin typeface="+mn-lt"/>
              </a:rPr>
              <a:t> Basal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Distribución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1400" baseline="0" dirty="0" err="1">
                <a:solidFill>
                  <a:schemeClr val="tx1"/>
                </a:solidFill>
                <a:latin typeface="+mn-lt"/>
              </a:rPr>
              <a:t>tipos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+mn-lt"/>
              </a:rPr>
              <a:t>virales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de la </a:t>
            </a:r>
            <a:r>
              <a:rPr lang="en-US" sz="1400" baseline="0" dirty="0" err="1">
                <a:solidFill>
                  <a:schemeClr val="tx1"/>
                </a:solidFill>
                <a:latin typeface="+mn-lt"/>
              </a:rPr>
              <a:t>población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u="sng" baseline="0" dirty="0">
                <a:solidFill>
                  <a:schemeClr val="tx1"/>
                </a:solidFill>
                <a:latin typeface="+mn-lt"/>
              </a:rPr>
              <a:t>no </a:t>
            </a:r>
            <a:r>
              <a:rPr lang="en-US" sz="1400" u="sng" baseline="0" dirty="0" err="1">
                <a:solidFill>
                  <a:schemeClr val="tx1"/>
                </a:solidFill>
                <a:latin typeface="+mn-lt"/>
              </a:rPr>
              <a:t>vacunada</a:t>
            </a:r>
            <a:r>
              <a:rPr lang="en-US" sz="1400" u="sng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(n=957)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0083483796297417"/>
          <c:y val="0.13319160997732424"/>
        </c:manualLayout>
      </c:layout>
      <c:spPr>
        <a:ln w="15875">
          <a:noFill/>
        </a:ln>
      </c:spPr>
    </c:title>
    <c:plotArea>
      <c:layout>
        <c:manualLayout>
          <c:layoutTarget val="inner"/>
          <c:xMode val="edge"/>
          <c:yMode val="edge"/>
          <c:x val="9.2321064814814779E-2"/>
          <c:y val="0.11227888888888889"/>
          <c:w val="0.89226049054373691"/>
          <c:h val="0.75674745370372665"/>
        </c:manualLayout>
      </c:layout>
      <c:barChart>
        <c:barDir val="col"/>
        <c:grouping val="clustered"/>
        <c:ser>
          <c:idx val="1"/>
          <c:order val="0"/>
          <c:tx>
            <c:v>Total de Centros</c:v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dPt>
            <c:idx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40-40B7-B777-BAF868B483B9}"/>
              </c:ext>
            </c:extLst>
          </c:dPt>
          <c:dPt>
            <c:idx val="1"/>
            <c:spPr>
              <a:solidFill>
                <a:srgbClr val="F11F0F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40-40B7-B777-BAF868B483B9}"/>
              </c:ext>
            </c:extLst>
          </c:dPt>
          <c:dPt>
            <c:idx val="10"/>
            <c:spPr>
              <a:solidFill>
                <a:srgbClr val="FF5B5B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40-40B7-B777-BAF868B483B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8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AR"/>
                </a:p>
              </c:txPr>
            </c:dLbl>
            <c:dLbl>
              <c:idx val="10"/>
              <c:layout>
                <c:manualLayout>
                  <c:x val="1.5679012345679012E-2"/>
                  <c:y val="-2.93981481481481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AR" sz="8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s-A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40-40B7-B777-BAF868B483B9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0-40B7-B777-BAF868B483B9}"/>
                </c:ext>
              </c:extLst>
            </c:dLbl>
            <c:dLbl>
              <c:idx val="12"/>
              <c:layout>
                <c:manualLayout>
                  <c:x val="9.7993827160495067E-3"/>
                  <c:y val="2.939814814814814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0-40B7-B777-BAF868B483B9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40-40B7-B777-BAF868B483B9}"/>
                </c:ext>
              </c:extLst>
            </c:dLbl>
            <c:dLbl>
              <c:idx val="15"/>
              <c:layout>
                <c:manualLayout>
                  <c:x val="1.3719135802469241E-2"/>
                  <c:y val="2.939814814814814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40-40B7-B777-BAF868B483B9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40-40B7-B777-BAF868B483B9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40-40B7-B777-BAF868B483B9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40-40B7-B777-BAF868B483B9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40-40B7-B777-BAF868B483B9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40-40B7-B777-BAF868B483B9}"/>
                </c:ext>
              </c:extLst>
            </c:dLbl>
            <c:dLbl>
              <c:idx val="3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40-40B7-B777-BAF868B483B9}"/>
                </c:ext>
              </c:extLst>
            </c:dLbl>
            <c:dLbl>
              <c:idx val="3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40-40B7-B777-BAF868B483B9}"/>
                </c:ext>
              </c:extLst>
            </c:dLbl>
            <c:dLbl>
              <c:idx val="3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40-40B7-B777-BAF868B48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800" b="1"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Misiones!$A$3:$A$38</c:f>
              <c:numCache>
                <c:formatCode>General</c:formatCode>
                <c:ptCount val="36"/>
                <c:pt idx="0">
                  <c:v>42</c:v>
                </c:pt>
                <c:pt idx="1">
                  <c:v>16</c:v>
                </c:pt>
                <c:pt idx="2">
                  <c:v>52</c:v>
                </c:pt>
                <c:pt idx="3">
                  <c:v>56</c:v>
                </c:pt>
                <c:pt idx="4">
                  <c:v>51</c:v>
                </c:pt>
                <c:pt idx="5">
                  <c:v>58</c:v>
                </c:pt>
                <c:pt idx="6">
                  <c:v>31</c:v>
                </c:pt>
                <c:pt idx="7">
                  <c:v>6</c:v>
                </c:pt>
                <c:pt idx="8">
                  <c:v>53</c:v>
                </c:pt>
                <c:pt idx="9">
                  <c:v>66</c:v>
                </c:pt>
                <c:pt idx="10">
                  <c:v>18</c:v>
                </c:pt>
                <c:pt idx="11">
                  <c:v>39</c:v>
                </c:pt>
                <c:pt idx="12">
                  <c:v>40</c:v>
                </c:pt>
                <c:pt idx="13">
                  <c:v>81</c:v>
                </c:pt>
                <c:pt idx="14">
                  <c:v>45</c:v>
                </c:pt>
                <c:pt idx="15">
                  <c:v>11</c:v>
                </c:pt>
                <c:pt idx="16">
                  <c:v>33</c:v>
                </c:pt>
                <c:pt idx="17">
                  <c:v>82</c:v>
                </c:pt>
                <c:pt idx="18">
                  <c:v>43</c:v>
                </c:pt>
                <c:pt idx="19">
                  <c:v>73</c:v>
                </c:pt>
                <c:pt idx="20">
                  <c:v>89</c:v>
                </c:pt>
                <c:pt idx="21">
                  <c:v>68</c:v>
                </c:pt>
                <c:pt idx="22">
                  <c:v>54</c:v>
                </c:pt>
                <c:pt idx="23">
                  <c:v>61</c:v>
                </c:pt>
                <c:pt idx="24">
                  <c:v>55</c:v>
                </c:pt>
                <c:pt idx="25">
                  <c:v>26</c:v>
                </c:pt>
                <c:pt idx="26">
                  <c:v>44</c:v>
                </c:pt>
                <c:pt idx="27">
                  <c:v>59</c:v>
                </c:pt>
                <c:pt idx="28">
                  <c:v>84</c:v>
                </c:pt>
                <c:pt idx="29">
                  <c:v>35</c:v>
                </c:pt>
                <c:pt idx="30">
                  <c:v>83</c:v>
                </c:pt>
                <c:pt idx="31">
                  <c:v>72</c:v>
                </c:pt>
                <c:pt idx="32">
                  <c:v>70</c:v>
                </c:pt>
                <c:pt idx="33">
                  <c:v>34</c:v>
                </c:pt>
                <c:pt idx="34">
                  <c:v>57</c:v>
                </c:pt>
                <c:pt idx="35">
                  <c:v>71</c:v>
                </c:pt>
              </c:numCache>
            </c:numRef>
          </c:cat>
          <c:val>
            <c:numRef>
              <c:f>Misiones!$D$3:$D$38</c:f>
              <c:numCache>
                <c:formatCode>0.0</c:formatCode>
                <c:ptCount val="36"/>
                <c:pt idx="0">
                  <c:v>11.494252873563276</c:v>
                </c:pt>
                <c:pt idx="1">
                  <c:v>11.076280041797284</c:v>
                </c:pt>
                <c:pt idx="2">
                  <c:v>10.762800417972832</c:v>
                </c:pt>
                <c:pt idx="3">
                  <c:v>8.2549634273772199</c:v>
                </c:pt>
                <c:pt idx="4">
                  <c:v>7.4190177638453498</c:v>
                </c:pt>
                <c:pt idx="5">
                  <c:v>7.3145245559038665</c:v>
                </c:pt>
                <c:pt idx="6">
                  <c:v>7.1055381400208955</c:v>
                </c:pt>
                <c:pt idx="7">
                  <c:v>6.6875653082549356</c:v>
                </c:pt>
                <c:pt idx="8">
                  <c:v>6.1650992685473645</c:v>
                </c:pt>
                <c:pt idx="9">
                  <c:v>6.0606060606060606</c:v>
                </c:pt>
                <c:pt idx="10">
                  <c:v>5.9561128526645772</c:v>
                </c:pt>
                <c:pt idx="11">
                  <c:v>5.9561128526645772</c:v>
                </c:pt>
                <c:pt idx="12">
                  <c:v>5.0156739811912434</c:v>
                </c:pt>
                <c:pt idx="13">
                  <c:v>5.0156739811912434</c:v>
                </c:pt>
                <c:pt idx="14">
                  <c:v>4.5977011494252755</c:v>
                </c:pt>
                <c:pt idx="15">
                  <c:v>3.1347962382445211</c:v>
                </c:pt>
                <c:pt idx="16">
                  <c:v>3.1347962382445211</c:v>
                </c:pt>
                <c:pt idx="17">
                  <c:v>2.9258098223615465</c:v>
                </c:pt>
                <c:pt idx="18">
                  <c:v>2.7168234064785777</c:v>
                </c:pt>
                <c:pt idx="19">
                  <c:v>2.7168234064785777</c:v>
                </c:pt>
                <c:pt idx="20">
                  <c:v>2.7168234064785777</c:v>
                </c:pt>
                <c:pt idx="21">
                  <c:v>2.6123301985370952</c:v>
                </c:pt>
                <c:pt idx="22">
                  <c:v>2.1943573667711602</c:v>
                </c:pt>
                <c:pt idx="23">
                  <c:v>1.3584117032392895</c:v>
                </c:pt>
                <c:pt idx="24">
                  <c:v>1.2539184952977998</c:v>
                </c:pt>
                <c:pt idx="25">
                  <c:v>1.044932079414838</c:v>
                </c:pt>
                <c:pt idx="26">
                  <c:v>1.044932079414838</c:v>
                </c:pt>
                <c:pt idx="27">
                  <c:v>1.044932079414838</c:v>
                </c:pt>
                <c:pt idx="28">
                  <c:v>0.94043887147335425</c:v>
                </c:pt>
                <c:pt idx="29">
                  <c:v>0.83594566353190158</c:v>
                </c:pt>
                <c:pt idx="30">
                  <c:v>0.52246603970739436</c:v>
                </c:pt>
                <c:pt idx="31">
                  <c:v>0.41797283176594807</c:v>
                </c:pt>
                <c:pt idx="32">
                  <c:v>0.31347962382447175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640-40B7-B777-BAF868B483B9}"/>
            </c:ext>
          </c:extLst>
        </c:ser>
        <c:gapWidth val="100"/>
        <c:overlap val="-24"/>
        <c:axId val="114885376"/>
        <c:axId val="114887296"/>
      </c:barChart>
      <c:catAx>
        <c:axId val="114885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AR">
                    <a:latin typeface="Arial" pitchFamily="34" charset="0"/>
                    <a:cs typeface="Arial" pitchFamily="34" charset="0"/>
                  </a:defRPr>
                </a:pPr>
                <a:r>
                  <a:rPr lang="es-ES" dirty="0">
                    <a:latin typeface="Arial" pitchFamily="34" charset="0"/>
                    <a:cs typeface="Arial" pitchFamily="34" charset="0"/>
                  </a:rPr>
                  <a:t>Tipos</a:t>
                </a:r>
                <a:r>
                  <a:rPr lang="es-ES" baseline="0" dirty="0">
                    <a:latin typeface="Arial" pitchFamily="34" charset="0"/>
                    <a:cs typeface="Arial" pitchFamily="34" charset="0"/>
                  </a:rPr>
                  <a:t> de VPH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41840588061467227"/>
              <c:y val="0.92474699074074052"/>
            </c:manualLayout>
          </c:layout>
        </c:title>
        <c:numFmt formatCode="General" sourceLinked="1"/>
        <c:majorTickMark val="cross"/>
        <c:tickLblPos val="nextTo"/>
        <c:spPr>
          <a:noFill/>
        </c:spPr>
        <c:txPr>
          <a:bodyPr/>
          <a:lstStyle/>
          <a:p>
            <a:pPr>
              <a:defRPr lang="es-AR"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AR"/>
          </a:p>
        </c:txPr>
        <c:crossAx val="114887296"/>
        <c:crosses val="autoZero"/>
        <c:auto val="1"/>
        <c:lblAlgn val="ctr"/>
        <c:lblOffset val="100"/>
      </c:catAx>
      <c:valAx>
        <c:axId val="114887296"/>
        <c:scaling>
          <c:orientation val="minMax"/>
          <c:max val="12"/>
        </c:scaling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AR">
                    <a:latin typeface="Arial" pitchFamily="34" charset="0"/>
                    <a:cs typeface="Arial" pitchFamily="34" charset="0"/>
                  </a:defRPr>
                </a:pPr>
                <a:r>
                  <a:rPr lang="es-ES">
                    <a:latin typeface="Arial" pitchFamily="34" charset="0"/>
                    <a:cs typeface="Arial" pitchFamily="34" charset="0"/>
                  </a:rPr>
                  <a:t>Porcentaje</a:t>
                </a:r>
              </a:p>
            </c:rich>
          </c:tx>
        </c:title>
        <c:numFmt formatCode="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AR"/>
          </a:p>
        </c:txPr>
        <c:crossAx val="114885376"/>
        <c:crosses val="autoZero"/>
        <c:crossBetween val="between"/>
      </c:valAx>
      <c:spPr>
        <a:solidFill>
          <a:srgbClr val="FFC000">
            <a:lumMod val="20000"/>
            <a:lumOff val="80000"/>
          </a:srgbClr>
        </a:solidFill>
      </c:spPr>
    </c:plotArea>
    <c:plotVisOnly val="1"/>
    <c:dispBlanksAs val="gap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4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Porcentaje</a:t>
            </a:r>
            <a:r>
              <a:rPr lang="en-US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 VPH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las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muestras</a:t>
            </a:r>
            <a:r>
              <a:rPr lang="en-US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analizadas</a:t>
            </a:r>
            <a:r>
              <a:rPr lang="en-US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(n=230</a:t>
            </a:r>
            <a:r>
              <a:rPr lang="en-US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</a:t>
            </a:r>
          </a:p>
        </c:rich>
      </c:tx>
      <c:layout>
        <c:manualLayout>
          <c:xMode val="edge"/>
          <c:yMode val="edge"/>
          <c:x val="0.12604009661835747"/>
          <c:y val="3.4417344173441791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76785714285992"/>
          <c:y val="0.26253912363067289"/>
          <c:w val="0.55130257936507931"/>
          <c:h val="0.50721791862284749"/>
        </c:manualLayout>
      </c:layout>
      <c:pie3DChart>
        <c:varyColors val="1"/>
        <c:ser>
          <c:idx val="0"/>
          <c:order val="0"/>
          <c:spPr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noFill/>
              </a:ln>
              <a:effectLst>
                <a:innerShdw blurRad="63500" dist="50800" dir="13500000">
                  <a:sysClr val="windowText" lastClr="000000">
                    <a:alpha val="50000"/>
                  </a:sysClr>
                </a:innerShdw>
              </a:effectLst>
              <a:scene3d>
                <a:camera prst="orthographicFront"/>
                <a:lightRig rig="threePt" dir="t"/>
              </a:scene3d>
              <a:sp3d>
                <a:bevelT w="139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92-4316-B7FF-028DCD2A5ED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39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92-4316-B7FF-028DCD2A5ED3}"/>
              </c:ext>
            </c:extLst>
          </c:dPt>
          <c:dLbls>
            <c:dLbl>
              <c:idx val="0"/>
              <c:layout>
                <c:manualLayout>
                  <c:x val="-0.24867447808833679"/>
                  <c:y val="-7.4939456181533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473883928571429"/>
                      <c:h val="0.1212116588419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92-4316-B7FF-028DCD2A5ED3}"/>
                </c:ext>
              </c:extLst>
            </c:dLbl>
            <c:dLbl>
              <c:idx val="1"/>
              <c:layout>
                <c:manualLayout>
                  <c:x val="0.21908880139982811"/>
                  <c:y val="1.8187518226888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92-4316-B7FF-028DCD2A5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Hoja3!$G$39:$G$40</c:f>
              <c:strCache>
                <c:ptCount val="2"/>
                <c:pt idx="0">
                  <c:v>Positivo</c:v>
                </c:pt>
                <c:pt idx="1">
                  <c:v>Negativas</c:v>
                </c:pt>
              </c:strCache>
            </c:strRef>
          </c:cat>
          <c:val>
            <c:numRef>
              <c:f>Hoja3!$H$39:$H$40</c:f>
              <c:numCache>
                <c:formatCode>General</c:formatCode>
                <c:ptCount val="2"/>
                <c:pt idx="0">
                  <c:v>116</c:v>
                </c:pt>
                <c:pt idx="1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92-4316-B7FF-028DCD2A5ED3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</c:legendEntry>
      <c:layout>
        <c:manualLayout>
          <c:xMode val="edge"/>
          <c:yMode val="edge"/>
          <c:x val="0.24568452380952377"/>
          <c:y val="0.77909389671363016"/>
          <c:w val="0.41355208333333332"/>
          <c:h val="0.159394757433489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dirty="0">
                <a:solidFill>
                  <a:schemeClr val="tx1"/>
                </a:solidFill>
              </a:rPr>
              <a:t>Distribución </a:t>
            </a:r>
            <a:r>
              <a:rPr lang="es-ES" sz="1400" baseline="0" dirty="0">
                <a:solidFill>
                  <a:schemeClr val="tx1"/>
                </a:solidFill>
              </a:rPr>
              <a:t>de tipos virales en la población </a:t>
            </a:r>
            <a:r>
              <a:rPr lang="es-ES" sz="1400" u="sng" baseline="0" dirty="0">
                <a:solidFill>
                  <a:schemeClr val="tx1"/>
                </a:solidFill>
              </a:rPr>
              <a:t>vacunada</a:t>
            </a:r>
            <a:r>
              <a:rPr lang="es-ES" sz="1400" baseline="0" dirty="0">
                <a:solidFill>
                  <a:schemeClr val="tx1"/>
                </a:solidFill>
              </a:rPr>
              <a:t> (n=229)</a:t>
            </a:r>
            <a:endParaRPr lang="es-E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343020833333328"/>
          <c:y val="0.14911225658648819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1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A9-44F8-A1F9-E33DCA43D32F}"/>
              </c:ext>
            </c:extLst>
          </c:dPt>
          <c:dPt>
            <c:idx val="18"/>
            <c:spPr>
              <a:solidFill>
                <a:srgbClr val="F11F0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9-44F8-A1F9-E33DCA43D32F}"/>
              </c:ext>
            </c:extLst>
          </c:dPt>
          <c:dPt>
            <c:idx val="2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A9-44F8-A1F9-E33DCA43D32F}"/>
              </c:ext>
            </c:extLst>
          </c:dPt>
          <c:dPt>
            <c:idx val="22"/>
            <c:spPr>
              <a:solidFill>
                <a:srgbClr val="F11F0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A9-44F8-A1F9-E33DCA43D32F}"/>
              </c:ext>
            </c:extLst>
          </c:dPt>
          <c:dPt>
            <c:idx val="28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A9-44F8-A1F9-E33DCA43D32F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</c:dLbl>
            <c:dLbl>
              <c:idx val="6"/>
              <c:layout>
                <c:manualLayout>
                  <c:x val="8.5625674217907222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A9-44F8-A1F9-E33DCA43D32F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A9-44F8-A1F9-E33DCA43D32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A9-44F8-A1F9-E33DCA43D3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EA9-44F8-A1F9-E33DCA43D32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EA9-44F8-A1F9-E33DCA43D32F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EA9-44F8-A1F9-E33DCA43D32F}"/>
                </c:ext>
              </c:extLst>
            </c:dLbl>
            <c:dLbl>
              <c:idx val="16"/>
              <c:layout>
                <c:manualLayout>
                  <c:x val="1.3700107874865367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9-44F8-A1F9-E33DCA43D32F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EA9-44F8-A1F9-E33DCA43D32F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A9-44F8-A1F9-E33DCA43D32F}"/>
                </c:ext>
              </c:extLst>
            </c:dLbl>
            <c:dLbl>
              <c:idx val="19"/>
              <c:layout>
                <c:manualLayout>
                  <c:x val="-1.6451883507439001E-2"/>
                  <c:y val="1.069023569023580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EA9-44F8-A1F9-E33DCA43D32F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A9-44F8-A1F9-E33DCA43D32F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EA9-44F8-A1F9-E33DCA43D32F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A9-44F8-A1F9-E33DCA43D32F}"/>
                </c:ext>
              </c:extLst>
            </c:dLbl>
            <c:dLbl>
              <c:idx val="23"/>
              <c:layout>
                <c:manualLayout>
                  <c:x val="-2.4789965178854362E-2"/>
                  <c:y val="-7.1268237934905337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EA9-44F8-A1F9-E33DCA43D32F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EA9-44F8-A1F9-E33DCA43D32F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EA9-44F8-A1F9-E33DCA43D32F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EA9-44F8-A1F9-E33DCA43D32F}"/>
                </c:ext>
              </c:extLst>
            </c:dLbl>
            <c:dLbl>
              <c:idx val="27"/>
              <c:layout>
                <c:manualLayout>
                  <c:x val="4.6237864077669756E-2"/>
                  <c:y val="-2.891621129326047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EA9-44F8-A1F9-E33DCA43D32F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A9-44F8-A1F9-E33DCA43D32F}"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EA9-44F8-A1F9-E33DCA43D32F}"/>
                </c:ext>
              </c:extLst>
            </c:dLbl>
            <c:dLbl>
              <c:idx val="3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EA9-44F8-A1F9-E33DCA43D32F}"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EA9-44F8-A1F9-E33DCA43D32F}"/>
                </c:ext>
              </c:extLst>
            </c:dLbl>
            <c:dLbl>
              <c:idx val="3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EA9-44F8-A1F9-E33DCA43D32F}"/>
                </c:ext>
              </c:extLst>
            </c:dLbl>
            <c:dLbl>
              <c:idx val="3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EA9-44F8-A1F9-E33DCA43D32F}"/>
                </c:ext>
              </c:extLst>
            </c:dLbl>
            <c:dLbl>
              <c:idx val="3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EA9-44F8-A1F9-E33DCA43D32F}"/>
                </c:ext>
              </c:extLst>
            </c:dLbl>
            <c:dLbl>
              <c:idx val="3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EA9-44F8-A1F9-E33DCA43D32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Hoja3!$A$2:$A$37</c:f>
              <c:numCache>
                <c:formatCode>General</c:formatCode>
                <c:ptCount val="36"/>
                <c:pt idx="0">
                  <c:v>56</c:v>
                </c:pt>
                <c:pt idx="1">
                  <c:v>52</c:v>
                </c:pt>
                <c:pt idx="2">
                  <c:v>42</c:v>
                </c:pt>
                <c:pt idx="3">
                  <c:v>51</c:v>
                </c:pt>
                <c:pt idx="4">
                  <c:v>39</c:v>
                </c:pt>
                <c:pt idx="5">
                  <c:v>6</c:v>
                </c:pt>
                <c:pt idx="6">
                  <c:v>58</c:v>
                </c:pt>
                <c:pt idx="7">
                  <c:v>66</c:v>
                </c:pt>
                <c:pt idx="8">
                  <c:v>11</c:v>
                </c:pt>
                <c:pt idx="9">
                  <c:v>53</c:v>
                </c:pt>
                <c:pt idx="10">
                  <c:v>81</c:v>
                </c:pt>
                <c:pt idx="11">
                  <c:v>43</c:v>
                </c:pt>
                <c:pt idx="12">
                  <c:v>54</c:v>
                </c:pt>
                <c:pt idx="13">
                  <c:v>40</c:v>
                </c:pt>
                <c:pt idx="14">
                  <c:v>68</c:v>
                </c:pt>
                <c:pt idx="15">
                  <c:v>73</c:v>
                </c:pt>
                <c:pt idx="16">
                  <c:v>31</c:v>
                </c:pt>
                <c:pt idx="17">
                  <c:v>82</c:v>
                </c:pt>
                <c:pt idx="18">
                  <c:v>18</c:v>
                </c:pt>
                <c:pt idx="19">
                  <c:v>26</c:v>
                </c:pt>
                <c:pt idx="20">
                  <c:v>33</c:v>
                </c:pt>
                <c:pt idx="21">
                  <c:v>89</c:v>
                </c:pt>
                <c:pt idx="22">
                  <c:v>16</c:v>
                </c:pt>
                <c:pt idx="23">
                  <c:v>35</c:v>
                </c:pt>
                <c:pt idx="24">
                  <c:v>61</c:v>
                </c:pt>
                <c:pt idx="25">
                  <c:v>70</c:v>
                </c:pt>
                <c:pt idx="26">
                  <c:v>72</c:v>
                </c:pt>
                <c:pt idx="27">
                  <c:v>44</c:v>
                </c:pt>
                <c:pt idx="28">
                  <c:v>45</c:v>
                </c:pt>
                <c:pt idx="29">
                  <c:v>55</c:v>
                </c:pt>
                <c:pt idx="30">
                  <c:v>59</c:v>
                </c:pt>
                <c:pt idx="31">
                  <c:v>84</c:v>
                </c:pt>
                <c:pt idx="32">
                  <c:v>34</c:v>
                </c:pt>
                <c:pt idx="33">
                  <c:v>57</c:v>
                </c:pt>
                <c:pt idx="34">
                  <c:v>71</c:v>
                </c:pt>
                <c:pt idx="35">
                  <c:v>83</c:v>
                </c:pt>
              </c:numCache>
            </c:numRef>
          </c:cat>
          <c:val>
            <c:numRef>
              <c:f>Hoja3!$B$2:$B$37</c:f>
              <c:numCache>
                <c:formatCode>0.0</c:formatCode>
                <c:ptCount val="36"/>
                <c:pt idx="0">
                  <c:v>13.5</c:v>
                </c:pt>
                <c:pt idx="1">
                  <c:v>12.6</c:v>
                </c:pt>
                <c:pt idx="2">
                  <c:v>8.3000000000000007</c:v>
                </c:pt>
                <c:pt idx="3">
                  <c:v>7.9</c:v>
                </c:pt>
                <c:pt idx="4">
                  <c:v>7</c:v>
                </c:pt>
                <c:pt idx="5">
                  <c:v>5.2</c:v>
                </c:pt>
                <c:pt idx="6">
                  <c:v>4.8</c:v>
                </c:pt>
                <c:pt idx="7">
                  <c:v>4.8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</c:v>
                </c:pt>
                <c:pt idx="12">
                  <c:v>2.6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1.7</c:v>
                </c:pt>
                <c:pt idx="17">
                  <c:v>1.7</c:v>
                </c:pt>
                <c:pt idx="18">
                  <c:v>1.3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BEA9-44F8-A1F9-E33DCA43D32F}"/>
            </c:ext>
          </c:extLst>
        </c:ser>
        <c:dLbls>
          <c:showVal val="1"/>
        </c:dLbls>
        <c:gapWidth val="100"/>
        <c:overlap val="-24"/>
        <c:axId val="114997888"/>
        <c:axId val="115008256"/>
      </c:barChart>
      <c:catAx>
        <c:axId val="11499788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Tipos de VPH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115008256"/>
        <c:crosses val="autoZero"/>
        <c:auto val="1"/>
        <c:lblAlgn val="ctr"/>
        <c:lblOffset val="100"/>
      </c:catAx>
      <c:valAx>
        <c:axId val="115008256"/>
        <c:scaling>
          <c:orientation val="minMax"/>
          <c:max val="14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Porcentaje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11499788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92DB2-3BF6-4085-AF59-D928DDE1BCB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B5EF155-71AC-4549-84DE-12E64382C9A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1800" b="1" dirty="0" err="1" smtClean="0">
              <a:solidFill>
                <a:schemeClr val="bg1"/>
              </a:solidFill>
              <a:latin typeface="Candara" pitchFamily="34" charset="0"/>
            </a:rPr>
            <a:t>Rotarix</a:t>
          </a:r>
          <a:r>
            <a:rPr lang="es-AR" sz="1800" b="1" dirty="0" smtClean="0">
              <a:solidFill>
                <a:schemeClr val="bg1"/>
              </a:solidFill>
              <a:latin typeface="Candara" pitchFamily="34" charset="0"/>
            </a:rPr>
            <a:t>®</a:t>
          </a:r>
          <a:endParaRPr lang="en-GB" sz="1800" b="1" dirty="0">
            <a:solidFill>
              <a:schemeClr val="bg1"/>
            </a:solidFill>
            <a:latin typeface="Candara" pitchFamily="34" charset="0"/>
          </a:endParaRPr>
        </a:p>
      </dgm:t>
    </dgm:pt>
    <dgm:pt modelId="{ACF0E077-A469-4146-8685-9790AD7CDAC6}" type="parTrans" cxnId="{B354DC5A-47BF-4FA4-BE37-D0073D17AC6D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2FA00546-BDDF-4E66-A61B-2CEC29D6D3E2}" type="sibTrans" cxnId="{B354DC5A-47BF-4FA4-BE37-D0073D17AC6D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54796803-38BD-4E6E-B7FE-1FFCED95EB38}">
      <dgm:prSet phldrT="[Text]" custT="1"/>
      <dgm:spPr/>
      <dgm:t>
        <a:bodyPr/>
        <a:lstStyle/>
        <a:p>
          <a:r>
            <a:rPr lang="es-AR" sz="1400" dirty="0" smtClean="0">
              <a:solidFill>
                <a:schemeClr val="bg1"/>
              </a:solidFill>
              <a:latin typeface="Candara" pitchFamily="34" charset="0"/>
            </a:rPr>
            <a:t>DTPa</a:t>
          </a:r>
          <a:r>
            <a:rPr lang="es-AR" sz="1400" baseline="30000" dirty="0" smtClean="0">
              <a:solidFill>
                <a:schemeClr val="bg1"/>
              </a:solidFill>
              <a:latin typeface="Candara" pitchFamily="34" charset="0"/>
            </a:rPr>
            <a:t>1</a:t>
          </a:r>
          <a:endParaRPr lang="en-GB" sz="1400" baseline="30000" dirty="0">
            <a:solidFill>
              <a:schemeClr val="bg1"/>
            </a:solidFill>
            <a:latin typeface="Candara" pitchFamily="34" charset="0"/>
          </a:endParaRPr>
        </a:p>
      </dgm:t>
    </dgm:pt>
    <dgm:pt modelId="{699464A3-79F0-4DF9-87B4-1A9CECF8F552}" type="parTrans" cxnId="{F862FA89-8143-44CA-8BB5-67FBE1F0714B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56659D87-B2F2-4A77-A7FE-8BC2B873BD6B}" type="sibTrans" cxnId="{F862FA89-8143-44CA-8BB5-67FBE1F0714B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B1C954F1-6B69-4F24-BE35-F7F59C52C0CF}">
      <dgm:prSet phldrT="[Text]" custT="1"/>
      <dgm:spPr/>
      <dgm:t>
        <a:bodyPr/>
        <a:lstStyle/>
        <a:p>
          <a:r>
            <a:rPr lang="es-AR" sz="1200" i="1" dirty="0" err="1" smtClean="0">
              <a:solidFill>
                <a:schemeClr val="bg1"/>
              </a:solidFill>
              <a:latin typeface="Candara" pitchFamily="34" charset="0"/>
            </a:rPr>
            <a:t>Haemophilus</a:t>
          </a:r>
          <a:r>
            <a:rPr lang="es-AR" sz="1200" i="1" dirty="0" smtClean="0">
              <a:solidFill>
                <a:schemeClr val="bg1"/>
              </a:solidFill>
              <a:latin typeface="Candara" pitchFamily="34" charset="0"/>
            </a:rPr>
            <a:t> </a:t>
          </a:r>
          <a:r>
            <a:rPr lang="es-AR" sz="1200" i="1" dirty="0" err="1" smtClean="0">
              <a:solidFill>
                <a:schemeClr val="bg1"/>
              </a:solidFill>
              <a:latin typeface="Candara" pitchFamily="34" charset="0"/>
            </a:rPr>
            <a:t>influenzae</a:t>
          </a:r>
          <a:r>
            <a:rPr lang="es-AR" sz="1200" i="1" dirty="0" smtClean="0">
              <a:solidFill>
                <a:schemeClr val="bg1"/>
              </a:solidFill>
              <a:latin typeface="Candara" pitchFamily="34" charset="0"/>
            </a:rPr>
            <a:t> </a:t>
          </a:r>
          <a:r>
            <a:rPr lang="es-AR" sz="1200" dirty="0" smtClean="0">
              <a:solidFill>
                <a:schemeClr val="bg1"/>
              </a:solidFill>
              <a:latin typeface="Candara" pitchFamily="34" charset="0"/>
            </a:rPr>
            <a:t>tipo b</a:t>
          </a:r>
          <a:r>
            <a:rPr lang="es-AR" sz="1200" baseline="30000" dirty="0" smtClean="0">
              <a:solidFill>
                <a:schemeClr val="bg1"/>
              </a:solidFill>
              <a:latin typeface="Candara" pitchFamily="34" charset="0"/>
            </a:rPr>
            <a:t>2</a:t>
          </a:r>
          <a:endParaRPr lang="en-GB" sz="1200" dirty="0">
            <a:solidFill>
              <a:schemeClr val="bg1"/>
            </a:solidFill>
            <a:latin typeface="Candara" pitchFamily="34" charset="0"/>
          </a:endParaRPr>
        </a:p>
      </dgm:t>
    </dgm:pt>
    <dgm:pt modelId="{816600E4-5F9E-4DC9-904A-1708FA3D29EC}" type="parTrans" cxnId="{9D86AEA3-686B-44FA-8C47-7FE5BFD0288B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D3FBE4C4-BF46-43EA-A9F1-84207484AACA}" type="sibTrans" cxnId="{9D86AEA3-686B-44FA-8C47-7FE5BFD0288B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D9072707-0B36-4204-A8C9-3BADECA5F7D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1200" dirty="0" smtClean="0">
              <a:solidFill>
                <a:schemeClr val="bg1"/>
              </a:solidFill>
              <a:latin typeface="Candara" pitchFamily="34" charset="0"/>
            </a:rPr>
            <a:t>Neumococo conjugada</a:t>
          </a:r>
          <a:r>
            <a:rPr lang="es-AR" sz="1200" baseline="30000" dirty="0" smtClean="0">
              <a:solidFill>
                <a:schemeClr val="bg1"/>
              </a:solidFill>
              <a:latin typeface="Candara" pitchFamily="34" charset="0"/>
            </a:rPr>
            <a:t>3</a:t>
          </a:r>
          <a:endParaRPr lang="en-GB" sz="1200" dirty="0">
            <a:solidFill>
              <a:schemeClr val="bg1"/>
            </a:solidFill>
            <a:latin typeface="Candara" pitchFamily="34" charset="0"/>
          </a:endParaRPr>
        </a:p>
      </dgm:t>
    </dgm:pt>
    <dgm:pt modelId="{E21B01ED-D6ED-45A1-A646-C1A1AF562880}" type="parTrans" cxnId="{BDCB108F-D6D3-4D9B-8E2E-D8AC9292B3C9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00B9A1A9-E1AF-42EA-B738-025F960BE0E3}" type="sibTrans" cxnId="{BDCB108F-D6D3-4D9B-8E2E-D8AC9292B3C9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5FB52A12-B6B5-46EA-845E-CA6CCCC7C7A7}">
      <dgm:prSet phldrT="[Text]" custT="1"/>
      <dgm:spPr/>
      <dgm:t>
        <a:bodyPr/>
        <a:lstStyle/>
        <a:p>
          <a:r>
            <a:rPr lang="es-AR" sz="1200" dirty="0" smtClean="0">
              <a:solidFill>
                <a:schemeClr val="bg1"/>
              </a:solidFill>
              <a:latin typeface="Candara" pitchFamily="34" charset="0"/>
            </a:rPr>
            <a:t>Meningococo conjugada C</a:t>
          </a:r>
          <a:r>
            <a:rPr lang="es-AR" sz="1200" baseline="30000" dirty="0" smtClean="0">
              <a:solidFill>
                <a:schemeClr val="bg1"/>
              </a:solidFill>
              <a:latin typeface="Candara" pitchFamily="34" charset="0"/>
            </a:rPr>
            <a:t>4</a:t>
          </a:r>
          <a:endParaRPr lang="en-GB" sz="1200" dirty="0">
            <a:solidFill>
              <a:schemeClr val="bg1"/>
            </a:solidFill>
            <a:latin typeface="Candara" pitchFamily="34" charset="0"/>
          </a:endParaRPr>
        </a:p>
      </dgm:t>
    </dgm:pt>
    <dgm:pt modelId="{26467931-D0A1-4217-BE82-4273978AFD59}" type="parTrans" cxnId="{424EC0A2-F3DD-40B4-861B-FCC77F4DB062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A1DD879C-EABD-442B-8C21-F6622F1C76D2}" type="sibTrans" cxnId="{424EC0A2-F3DD-40B4-861B-FCC77F4DB062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0F63B274-203B-4D58-B92A-8A91B61630E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1400" dirty="0" smtClean="0">
              <a:solidFill>
                <a:schemeClr val="bg1"/>
              </a:solidFill>
              <a:latin typeface="Candara" pitchFamily="34" charset="0"/>
            </a:rPr>
            <a:t>DTPw</a:t>
          </a:r>
          <a:r>
            <a:rPr lang="es-AR" sz="1400" baseline="30000" dirty="0" smtClean="0">
              <a:solidFill>
                <a:schemeClr val="bg1"/>
              </a:solidFill>
              <a:latin typeface="Candara" pitchFamily="34" charset="0"/>
            </a:rPr>
            <a:t>2</a:t>
          </a:r>
          <a:endParaRPr lang="en-GB" sz="1400" baseline="30000" dirty="0">
            <a:solidFill>
              <a:schemeClr val="bg1"/>
            </a:solidFill>
            <a:latin typeface="Candara" pitchFamily="34" charset="0"/>
          </a:endParaRPr>
        </a:p>
      </dgm:t>
    </dgm:pt>
    <dgm:pt modelId="{DB1CB270-8921-4549-BF72-2E8D5E360F9E}" type="parTrans" cxnId="{BDFD6762-759C-4857-BACD-D239078D77C9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A7CF83A2-5B93-49E4-AB5E-C335FD17379B}" type="sibTrans" cxnId="{BDFD6762-759C-4857-BACD-D239078D77C9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9B253F1B-1C30-440D-8BEC-D6CF4BA2839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1400" dirty="0" smtClean="0">
              <a:solidFill>
                <a:schemeClr val="tx1"/>
              </a:solidFill>
              <a:latin typeface="Candara" pitchFamily="34" charset="0"/>
            </a:rPr>
            <a:t>OPV</a:t>
          </a:r>
          <a:r>
            <a:rPr lang="es-AR" sz="1400" baseline="30000" dirty="0" smtClean="0">
              <a:solidFill>
                <a:schemeClr val="tx1"/>
              </a:solidFill>
              <a:latin typeface="Candara" pitchFamily="34" charset="0"/>
            </a:rPr>
            <a:t>5,6</a:t>
          </a:r>
          <a:endParaRPr lang="en-GB" sz="1400" dirty="0">
            <a:solidFill>
              <a:schemeClr val="tx1"/>
            </a:solidFill>
            <a:latin typeface="Candara" pitchFamily="34" charset="0"/>
          </a:endParaRPr>
        </a:p>
      </dgm:t>
    </dgm:pt>
    <dgm:pt modelId="{8852DD1A-4D12-4C4E-868D-73CE13C692CC}" type="parTrans" cxnId="{D59CA4AE-943B-4671-A783-B7970CA84A21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B9DF4D3F-0193-4A91-BAF8-B433FDE6B855}" type="sibTrans" cxnId="{D59CA4AE-943B-4671-A783-B7970CA84A21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0116BDC9-E930-4852-91A8-40A94B004333}">
      <dgm:prSet phldrT="[Text]"/>
      <dgm:spPr/>
      <dgm:t>
        <a:bodyPr/>
        <a:lstStyle/>
        <a:p>
          <a:endParaRPr lang="en-GB" sz="1200" dirty="0">
            <a:solidFill>
              <a:schemeClr val="tx1"/>
            </a:solidFill>
            <a:latin typeface="Candara" pitchFamily="34" charset="0"/>
          </a:endParaRPr>
        </a:p>
      </dgm:t>
    </dgm:pt>
    <dgm:pt modelId="{7EDD7887-E0BC-4031-9376-8F0B2177B547}" type="parTrans" cxnId="{81783C8C-506C-4F29-9960-E184DB2BF6B0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6FCA116B-BF34-4C74-93A0-1EE40B628F8E}" type="sibTrans" cxnId="{81783C8C-506C-4F29-9960-E184DB2BF6B0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E08C5018-BD9A-49B5-A7B5-9C00AC3D289B}">
      <dgm:prSet phldrT="[Text]" custT="1"/>
      <dgm:spPr/>
      <dgm:t>
        <a:bodyPr/>
        <a:lstStyle/>
        <a:p>
          <a:r>
            <a:rPr lang="es-AR" sz="1400" dirty="0" smtClean="0">
              <a:solidFill>
                <a:schemeClr val="bg1"/>
              </a:solidFill>
              <a:latin typeface="Candara" pitchFamily="34" charset="0"/>
            </a:rPr>
            <a:t>Hepatitis B</a:t>
          </a:r>
          <a:r>
            <a:rPr lang="es-AR" sz="1400" baseline="30000" dirty="0" smtClean="0">
              <a:solidFill>
                <a:schemeClr val="bg1"/>
              </a:solidFill>
              <a:latin typeface="Candara" pitchFamily="34" charset="0"/>
            </a:rPr>
            <a:t>2</a:t>
          </a:r>
          <a:endParaRPr lang="en-GB" sz="1400" dirty="0">
            <a:solidFill>
              <a:schemeClr val="bg1"/>
            </a:solidFill>
            <a:latin typeface="Candara" pitchFamily="34" charset="0"/>
          </a:endParaRPr>
        </a:p>
      </dgm:t>
    </dgm:pt>
    <dgm:pt modelId="{32BB5296-D13D-4AB2-8CFC-9DF558FFE200}" type="parTrans" cxnId="{B03ECA4A-E2FE-4849-9ED9-C0FA601CC413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2767D31C-88E9-4A8D-BF85-FDE77888B82E}" type="sibTrans" cxnId="{B03ECA4A-E2FE-4849-9ED9-C0FA601CC413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7D9958F7-7BE1-4A1E-A928-91E2A454106E}">
      <dgm:prSet phldrT="[Text]" custT="1"/>
      <dgm:spPr/>
      <dgm:t>
        <a:bodyPr/>
        <a:lstStyle/>
        <a:p>
          <a:r>
            <a:rPr lang="es-AR" sz="1400" dirty="0" smtClean="0">
              <a:solidFill>
                <a:schemeClr val="tx1"/>
              </a:solidFill>
              <a:latin typeface="Candara" pitchFamily="34" charset="0"/>
            </a:rPr>
            <a:t>IPV</a:t>
          </a:r>
          <a:r>
            <a:rPr lang="es-AR" sz="1400" baseline="30000" dirty="0" smtClean="0">
              <a:solidFill>
                <a:schemeClr val="tx1"/>
              </a:solidFill>
              <a:latin typeface="Candara" pitchFamily="34" charset="0"/>
            </a:rPr>
            <a:t>2</a:t>
          </a:r>
          <a:endParaRPr lang="en-GB" sz="1400" dirty="0">
            <a:solidFill>
              <a:schemeClr val="tx1"/>
            </a:solidFill>
            <a:latin typeface="Candara" pitchFamily="34" charset="0"/>
          </a:endParaRPr>
        </a:p>
      </dgm:t>
    </dgm:pt>
    <dgm:pt modelId="{AE5E098A-AE73-402F-8151-EACE4C26FAD8}" type="parTrans" cxnId="{9414EF5D-FE9D-483B-B484-20F784477A6E}">
      <dgm:prSet custT="1"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65FF9367-3AB2-4E0A-8CAD-19D90728B961}" type="sibTrans" cxnId="{9414EF5D-FE9D-483B-B484-20F784477A6E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Candara" pitchFamily="34" charset="0"/>
          </a:endParaRPr>
        </a:p>
      </dgm:t>
    </dgm:pt>
    <dgm:pt modelId="{B5A5E7BA-FACB-499F-9BF5-99158FCC0942}" type="pres">
      <dgm:prSet presAssocID="{CC092DB2-3BF6-4085-AF59-D928DDE1BC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AA13CE-96B3-4661-B960-088C3619CF8C}" type="pres">
      <dgm:prSet presAssocID="{8B5EF155-71AC-4549-84DE-12E64382C9A5}" presName="centerShape" presStyleLbl="node0" presStyleIdx="0" presStyleCnt="1" custScaleX="128233" custScaleY="123920"/>
      <dgm:spPr/>
      <dgm:t>
        <a:bodyPr/>
        <a:lstStyle/>
        <a:p>
          <a:endParaRPr lang="en-GB"/>
        </a:p>
      </dgm:t>
    </dgm:pt>
    <dgm:pt modelId="{8E7A3AA0-BA4D-4FB6-8FD2-8C58B4335C46}" type="pres">
      <dgm:prSet presAssocID="{699464A3-79F0-4DF9-87B4-1A9CECF8F552}" presName="parTrans" presStyleLbl="sibTrans2D1" presStyleIdx="0" presStyleCnt="8"/>
      <dgm:spPr/>
      <dgm:t>
        <a:bodyPr/>
        <a:lstStyle/>
        <a:p>
          <a:endParaRPr lang="en-GB"/>
        </a:p>
      </dgm:t>
    </dgm:pt>
    <dgm:pt modelId="{1B552815-5489-4C84-A024-56487C8652E1}" type="pres">
      <dgm:prSet presAssocID="{699464A3-79F0-4DF9-87B4-1A9CECF8F552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73586640-8C6D-411E-A71C-95C3BD229CEE}" type="pres">
      <dgm:prSet presAssocID="{54796803-38BD-4E6E-B7FE-1FFCED95EB38}" presName="node" presStyleLbl="node1" presStyleIdx="0" presStyleCnt="8" custRadScaleRad="100020" custRadScaleInc="-51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D6683-1D35-4182-A539-9CD14888F3F0}" type="pres">
      <dgm:prSet presAssocID="{DB1CB270-8921-4549-BF72-2E8D5E360F9E}" presName="parTrans" presStyleLbl="sibTrans2D1" presStyleIdx="1" presStyleCnt="8"/>
      <dgm:spPr/>
      <dgm:t>
        <a:bodyPr/>
        <a:lstStyle/>
        <a:p>
          <a:endParaRPr lang="en-GB"/>
        </a:p>
      </dgm:t>
    </dgm:pt>
    <dgm:pt modelId="{451E7AF3-4089-4543-91BC-D550DA61C701}" type="pres">
      <dgm:prSet presAssocID="{DB1CB270-8921-4549-BF72-2E8D5E360F9E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FB0E6F49-4607-4DE2-87D5-93640391CB38}" type="pres">
      <dgm:prSet presAssocID="{0F63B274-203B-4D58-B92A-8A91B61630E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60562-7F6D-4A0B-83E0-AE3F9F4E1220}" type="pres">
      <dgm:prSet presAssocID="{8852DD1A-4D12-4C4E-868D-73CE13C692CC}" presName="parTrans" presStyleLbl="sibTrans2D1" presStyleIdx="2" presStyleCnt="8"/>
      <dgm:spPr/>
      <dgm:t>
        <a:bodyPr/>
        <a:lstStyle/>
        <a:p>
          <a:endParaRPr lang="en-GB"/>
        </a:p>
      </dgm:t>
    </dgm:pt>
    <dgm:pt modelId="{58FE8580-C84D-47F3-A46F-89F2F55E555D}" type="pres">
      <dgm:prSet presAssocID="{8852DD1A-4D12-4C4E-868D-73CE13C692CC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847D1DD9-0149-4BFC-AB55-E55CBA82C53F}" type="pres">
      <dgm:prSet presAssocID="{9B253F1B-1C30-440D-8BEC-D6CF4BA2839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F1851-44F6-4F09-B253-A3B3F02898FA}" type="pres">
      <dgm:prSet presAssocID="{816600E4-5F9E-4DC9-904A-1708FA3D29EC}" presName="parTrans" presStyleLbl="sibTrans2D1" presStyleIdx="3" presStyleCnt="8"/>
      <dgm:spPr/>
      <dgm:t>
        <a:bodyPr/>
        <a:lstStyle/>
        <a:p>
          <a:endParaRPr lang="en-GB"/>
        </a:p>
      </dgm:t>
    </dgm:pt>
    <dgm:pt modelId="{C6C522F9-06E5-48AA-9AB1-CF341229CE6F}" type="pres">
      <dgm:prSet presAssocID="{816600E4-5F9E-4DC9-904A-1708FA3D29EC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46772216-CFC0-423A-B6F7-EB20DAF17787}" type="pres">
      <dgm:prSet presAssocID="{B1C954F1-6B69-4F24-BE35-F7F59C52C0CF}" presName="node" presStyleLbl="node1" presStyleIdx="3" presStyleCnt="8" custScaleX="119255" custScaleY="1151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B208A-480E-4C80-B3F6-5BCA1290E82D}" type="pres">
      <dgm:prSet presAssocID="{E21B01ED-D6ED-45A1-A646-C1A1AF562880}" presName="parTrans" presStyleLbl="sibTrans2D1" presStyleIdx="4" presStyleCnt="8"/>
      <dgm:spPr/>
      <dgm:t>
        <a:bodyPr/>
        <a:lstStyle/>
        <a:p>
          <a:endParaRPr lang="en-GB"/>
        </a:p>
      </dgm:t>
    </dgm:pt>
    <dgm:pt modelId="{D800585D-0227-45E1-9F5B-9F69F67A63AE}" type="pres">
      <dgm:prSet presAssocID="{E21B01ED-D6ED-45A1-A646-C1A1AF56288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9F6925C6-2211-431C-97C4-A4A22B3967F6}" type="pres">
      <dgm:prSet presAssocID="{D9072707-0B36-4204-A8C9-3BADECA5F7D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F477E0-3C7E-4710-B094-6ED48500D463}" type="pres">
      <dgm:prSet presAssocID="{26467931-D0A1-4217-BE82-4273978AFD59}" presName="parTrans" presStyleLbl="sibTrans2D1" presStyleIdx="5" presStyleCnt="8"/>
      <dgm:spPr/>
      <dgm:t>
        <a:bodyPr/>
        <a:lstStyle/>
        <a:p>
          <a:endParaRPr lang="en-GB"/>
        </a:p>
      </dgm:t>
    </dgm:pt>
    <dgm:pt modelId="{F754A144-6CE1-4CF8-924B-92C391540653}" type="pres">
      <dgm:prSet presAssocID="{26467931-D0A1-4217-BE82-4273978AFD59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E0906014-0470-44EB-A077-5352F9B7BF38}" type="pres">
      <dgm:prSet presAssocID="{5FB52A12-B6B5-46EA-845E-CA6CCCC7C7A7}" presName="node" presStyleLbl="node1" presStyleIdx="5" presStyleCnt="8" custScaleX="112024" custScaleY="112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DADB5D-427E-445E-B3C8-227973599A23}" type="pres">
      <dgm:prSet presAssocID="{32BB5296-D13D-4AB2-8CFC-9DF558FFE20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E1034410-0EDD-40A6-B690-018959063215}" type="pres">
      <dgm:prSet presAssocID="{32BB5296-D13D-4AB2-8CFC-9DF558FFE20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DAEA7FB9-CA62-4D4A-8D6D-F9ACB7AC58DD}" type="pres">
      <dgm:prSet presAssocID="{E08C5018-BD9A-49B5-A7B5-9C00AC3D289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745040-5A4A-4137-BADE-C12AAC7EF2FC}" type="pres">
      <dgm:prSet presAssocID="{AE5E098A-AE73-402F-8151-EACE4C26FAD8}" presName="parTrans" presStyleLbl="sibTrans2D1" presStyleIdx="7" presStyleCnt="8"/>
      <dgm:spPr/>
      <dgm:t>
        <a:bodyPr/>
        <a:lstStyle/>
        <a:p>
          <a:endParaRPr lang="en-GB"/>
        </a:p>
      </dgm:t>
    </dgm:pt>
    <dgm:pt modelId="{BBE76CE5-C6F7-4A35-A18B-97DC279CC442}" type="pres">
      <dgm:prSet presAssocID="{AE5E098A-AE73-402F-8151-EACE4C26FAD8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EC0B7006-84AF-4A70-B979-27167DE927E5}" type="pres">
      <dgm:prSet presAssocID="{7D9958F7-7BE1-4A1E-A928-91E2A454106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5305FE-3755-411F-BD88-8172A0C21C18}" type="presOf" srcId="{32BB5296-D13D-4AB2-8CFC-9DF558FFE200}" destId="{9CDADB5D-427E-445E-B3C8-227973599A23}" srcOrd="0" destOrd="0" presId="urn:microsoft.com/office/officeart/2005/8/layout/radial5"/>
    <dgm:cxn modelId="{AD35169B-2E92-4378-83B8-C6F1B9B4BB72}" type="presOf" srcId="{26467931-D0A1-4217-BE82-4273978AFD59}" destId="{A2F477E0-3C7E-4710-B094-6ED48500D463}" srcOrd="0" destOrd="0" presId="urn:microsoft.com/office/officeart/2005/8/layout/radial5"/>
    <dgm:cxn modelId="{293D58C6-498A-4EC2-A520-AB508A09392B}" type="presOf" srcId="{DB1CB270-8921-4549-BF72-2E8D5E360F9E}" destId="{29DD6683-1D35-4182-A539-9CD14888F3F0}" srcOrd="0" destOrd="0" presId="urn:microsoft.com/office/officeart/2005/8/layout/radial5"/>
    <dgm:cxn modelId="{B8EF2D50-62CF-45A9-8FCD-0936B947D4B6}" type="presOf" srcId="{816600E4-5F9E-4DC9-904A-1708FA3D29EC}" destId="{C6C522F9-06E5-48AA-9AB1-CF341229CE6F}" srcOrd="1" destOrd="0" presId="urn:microsoft.com/office/officeart/2005/8/layout/radial5"/>
    <dgm:cxn modelId="{DFD441D0-269E-42AA-A5D2-48320BB0EF51}" type="presOf" srcId="{DB1CB270-8921-4549-BF72-2E8D5E360F9E}" destId="{451E7AF3-4089-4543-91BC-D550DA61C701}" srcOrd="1" destOrd="0" presId="urn:microsoft.com/office/officeart/2005/8/layout/radial5"/>
    <dgm:cxn modelId="{E9B23283-C9B2-45F9-BF1C-636020729CBC}" type="presOf" srcId="{54796803-38BD-4E6E-B7FE-1FFCED95EB38}" destId="{73586640-8C6D-411E-A71C-95C3BD229CEE}" srcOrd="0" destOrd="0" presId="urn:microsoft.com/office/officeart/2005/8/layout/radial5"/>
    <dgm:cxn modelId="{868C80F8-0F6D-4069-8663-0CEB3CFFC3D3}" type="presOf" srcId="{8852DD1A-4D12-4C4E-868D-73CE13C692CC}" destId="{29C60562-7F6D-4A0B-83E0-AE3F9F4E1220}" srcOrd="0" destOrd="0" presId="urn:microsoft.com/office/officeart/2005/8/layout/radial5"/>
    <dgm:cxn modelId="{EE500200-BD76-4676-A856-94D94FDAF650}" type="presOf" srcId="{5FB52A12-B6B5-46EA-845E-CA6CCCC7C7A7}" destId="{E0906014-0470-44EB-A077-5352F9B7BF38}" srcOrd="0" destOrd="0" presId="urn:microsoft.com/office/officeart/2005/8/layout/radial5"/>
    <dgm:cxn modelId="{88453955-192F-49EA-A550-F2BFB6C0F971}" type="presOf" srcId="{CC092DB2-3BF6-4085-AF59-D928DDE1BCB2}" destId="{B5A5E7BA-FACB-499F-9BF5-99158FCC0942}" srcOrd="0" destOrd="0" presId="urn:microsoft.com/office/officeart/2005/8/layout/radial5"/>
    <dgm:cxn modelId="{BDCB108F-D6D3-4D9B-8E2E-D8AC9292B3C9}" srcId="{8B5EF155-71AC-4549-84DE-12E64382C9A5}" destId="{D9072707-0B36-4204-A8C9-3BADECA5F7D6}" srcOrd="4" destOrd="0" parTransId="{E21B01ED-D6ED-45A1-A646-C1A1AF562880}" sibTransId="{00B9A1A9-E1AF-42EA-B738-025F960BE0E3}"/>
    <dgm:cxn modelId="{C2E55694-524A-4AB8-B5EA-7A9D8DF8C376}" type="presOf" srcId="{699464A3-79F0-4DF9-87B4-1A9CECF8F552}" destId="{1B552815-5489-4C84-A024-56487C8652E1}" srcOrd="1" destOrd="0" presId="urn:microsoft.com/office/officeart/2005/8/layout/radial5"/>
    <dgm:cxn modelId="{F22D5C1C-0573-41D5-BB71-FA97A25E59B4}" type="presOf" srcId="{816600E4-5F9E-4DC9-904A-1708FA3D29EC}" destId="{29CF1851-44F6-4F09-B253-A3B3F02898FA}" srcOrd="0" destOrd="0" presId="urn:microsoft.com/office/officeart/2005/8/layout/radial5"/>
    <dgm:cxn modelId="{9D86AEA3-686B-44FA-8C47-7FE5BFD0288B}" srcId="{8B5EF155-71AC-4549-84DE-12E64382C9A5}" destId="{B1C954F1-6B69-4F24-BE35-F7F59C52C0CF}" srcOrd="3" destOrd="0" parTransId="{816600E4-5F9E-4DC9-904A-1708FA3D29EC}" sibTransId="{D3FBE4C4-BF46-43EA-A9F1-84207484AACA}"/>
    <dgm:cxn modelId="{0C34215C-A7FC-497C-B2BC-45D49C59A830}" type="presOf" srcId="{AE5E098A-AE73-402F-8151-EACE4C26FAD8}" destId="{BBE76CE5-C6F7-4A35-A18B-97DC279CC442}" srcOrd="1" destOrd="0" presId="urn:microsoft.com/office/officeart/2005/8/layout/radial5"/>
    <dgm:cxn modelId="{EBD53DFE-9061-4DA7-B537-63084083D266}" type="presOf" srcId="{32BB5296-D13D-4AB2-8CFC-9DF558FFE200}" destId="{E1034410-0EDD-40A6-B690-018959063215}" srcOrd="1" destOrd="0" presId="urn:microsoft.com/office/officeart/2005/8/layout/radial5"/>
    <dgm:cxn modelId="{B03ECA4A-E2FE-4849-9ED9-C0FA601CC413}" srcId="{8B5EF155-71AC-4549-84DE-12E64382C9A5}" destId="{E08C5018-BD9A-49B5-A7B5-9C00AC3D289B}" srcOrd="6" destOrd="0" parTransId="{32BB5296-D13D-4AB2-8CFC-9DF558FFE200}" sibTransId="{2767D31C-88E9-4A8D-BF85-FDE77888B82E}"/>
    <dgm:cxn modelId="{7C65FD1B-CE4F-4D72-86A8-B32CFA72F740}" type="presOf" srcId="{D9072707-0B36-4204-A8C9-3BADECA5F7D6}" destId="{9F6925C6-2211-431C-97C4-A4A22B3967F6}" srcOrd="0" destOrd="0" presId="urn:microsoft.com/office/officeart/2005/8/layout/radial5"/>
    <dgm:cxn modelId="{D59CA4AE-943B-4671-A783-B7970CA84A21}" srcId="{8B5EF155-71AC-4549-84DE-12E64382C9A5}" destId="{9B253F1B-1C30-440D-8BEC-D6CF4BA28391}" srcOrd="2" destOrd="0" parTransId="{8852DD1A-4D12-4C4E-868D-73CE13C692CC}" sibTransId="{B9DF4D3F-0193-4A91-BAF8-B433FDE6B855}"/>
    <dgm:cxn modelId="{AC6D0234-123C-4B5D-BFE7-AC94BFD0B9EF}" type="presOf" srcId="{0F63B274-203B-4D58-B92A-8A91B61630E7}" destId="{FB0E6F49-4607-4DE2-87D5-93640391CB38}" srcOrd="0" destOrd="0" presId="urn:microsoft.com/office/officeart/2005/8/layout/radial5"/>
    <dgm:cxn modelId="{36752655-2ACF-4E12-B2DF-71A7075E74B3}" type="presOf" srcId="{E08C5018-BD9A-49B5-A7B5-9C00AC3D289B}" destId="{DAEA7FB9-CA62-4D4A-8D6D-F9ACB7AC58DD}" srcOrd="0" destOrd="0" presId="urn:microsoft.com/office/officeart/2005/8/layout/radial5"/>
    <dgm:cxn modelId="{F862FA89-8143-44CA-8BB5-67FBE1F0714B}" srcId="{8B5EF155-71AC-4549-84DE-12E64382C9A5}" destId="{54796803-38BD-4E6E-B7FE-1FFCED95EB38}" srcOrd="0" destOrd="0" parTransId="{699464A3-79F0-4DF9-87B4-1A9CECF8F552}" sibTransId="{56659D87-B2F2-4A77-A7FE-8BC2B873BD6B}"/>
    <dgm:cxn modelId="{478E98C0-8717-4374-804C-0EFAFBBAB03D}" type="presOf" srcId="{8B5EF155-71AC-4549-84DE-12E64382C9A5}" destId="{22AA13CE-96B3-4661-B960-088C3619CF8C}" srcOrd="0" destOrd="0" presId="urn:microsoft.com/office/officeart/2005/8/layout/radial5"/>
    <dgm:cxn modelId="{3D02F4BD-4009-4FC7-999D-D52E9D6A3B2E}" type="presOf" srcId="{E21B01ED-D6ED-45A1-A646-C1A1AF562880}" destId="{D800585D-0227-45E1-9F5B-9F69F67A63AE}" srcOrd="1" destOrd="0" presId="urn:microsoft.com/office/officeart/2005/8/layout/radial5"/>
    <dgm:cxn modelId="{F70A17D3-786E-4EC4-A998-BFE07C94E6F3}" type="presOf" srcId="{7D9958F7-7BE1-4A1E-A928-91E2A454106E}" destId="{EC0B7006-84AF-4A70-B979-27167DE927E5}" srcOrd="0" destOrd="0" presId="urn:microsoft.com/office/officeart/2005/8/layout/radial5"/>
    <dgm:cxn modelId="{B3E4FAB4-EEE1-47AD-A36C-AA1ECEF2DD43}" type="presOf" srcId="{699464A3-79F0-4DF9-87B4-1A9CECF8F552}" destId="{8E7A3AA0-BA4D-4FB6-8FD2-8C58B4335C46}" srcOrd="0" destOrd="0" presId="urn:microsoft.com/office/officeart/2005/8/layout/radial5"/>
    <dgm:cxn modelId="{623BE575-BC7E-49BA-9C22-C25E0C2C245C}" type="presOf" srcId="{E21B01ED-D6ED-45A1-A646-C1A1AF562880}" destId="{2E6B208A-480E-4C80-B3F6-5BCA1290E82D}" srcOrd="0" destOrd="0" presId="urn:microsoft.com/office/officeart/2005/8/layout/radial5"/>
    <dgm:cxn modelId="{129FCEC1-9551-435D-B2BA-9817FE09BBD1}" type="presOf" srcId="{26467931-D0A1-4217-BE82-4273978AFD59}" destId="{F754A144-6CE1-4CF8-924B-92C391540653}" srcOrd="1" destOrd="0" presId="urn:microsoft.com/office/officeart/2005/8/layout/radial5"/>
    <dgm:cxn modelId="{B354DC5A-47BF-4FA4-BE37-D0073D17AC6D}" srcId="{CC092DB2-3BF6-4085-AF59-D928DDE1BCB2}" destId="{8B5EF155-71AC-4549-84DE-12E64382C9A5}" srcOrd="0" destOrd="0" parTransId="{ACF0E077-A469-4146-8685-9790AD7CDAC6}" sibTransId="{2FA00546-BDDF-4E66-A61B-2CEC29D6D3E2}"/>
    <dgm:cxn modelId="{81783C8C-506C-4F29-9960-E184DB2BF6B0}" srcId="{CC092DB2-3BF6-4085-AF59-D928DDE1BCB2}" destId="{0116BDC9-E930-4852-91A8-40A94B004333}" srcOrd="1" destOrd="0" parTransId="{7EDD7887-E0BC-4031-9376-8F0B2177B547}" sibTransId="{6FCA116B-BF34-4C74-93A0-1EE40B628F8E}"/>
    <dgm:cxn modelId="{424EC0A2-F3DD-40B4-861B-FCC77F4DB062}" srcId="{8B5EF155-71AC-4549-84DE-12E64382C9A5}" destId="{5FB52A12-B6B5-46EA-845E-CA6CCCC7C7A7}" srcOrd="5" destOrd="0" parTransId="{26467931-D0A1-4217-BE82-4273978AFD59}" sibTransId="{A1DD879C-EABD-442B-8C21-F6622F1C76D2}"/>
    <dgm:cxn modelId="{0B8E185A-E45D-41CB-B533-90672B399186}" type="presOf" srcId="{B1C954F1-6B69-4F24-BE35-F7F59C52C0CF}" destId="{46772216-CFC0-423A-B6F7-EB20DAF17787}" srcOrd="0" destOrd="0" presId="urn:microsoft.com/office/officeart/2005/8/layout/radial5"/>
    <dgm:cxn modelId="{BDFD6762-759C-4857-BACD-D239078D77C9}" srcId="{8B5EF155-71AC-4549-84DE-12E64382C9A5}" destId="{0F63B274-203B-4D58-B92A-8A91B61630E7}" srcOrd="1" destOrd="0" parTransId="{DB1CB270-8921-4549-BF72-2E8D5E360F9E}" sibTransId="{A7CF83A2-5B93-49E4-AB5E-C335FD17379B}"/>
    <dgm:cxn modelId="{6BB44F51-F873-4335-ACF7-041B6FCBA2FC}" type="presOf" srcId="{9B253F1B-1C30-440D-8BEC-D6CF4BA28391}" destId="{847D1DD9-0149-4BFC-AB55-E55CBA82C53F}" srcOrd="0" destOrd="0" presId="urn:microsoft.com/office/officeart/2005/8/layout/radial5"/>
    <dgm:cxn modelId="{C34B05F3-2092-456B-9117-567DA38421AF}" type="presOf" srcId="{8852DD1A-4D12-4C4E-868D-73CE13C692CC}" destId="{58FE8580-C84D-47F3-A46F-89F2F55E555D}" srcOrd="1" destOrd="0" presId="urn:microsoft.com/office/officeart/2005/8/layout/radial5"/>
    <dgm:cxn modelId="{9414EF5D-FE9D-483B-B484-20F784477A6E}" srcId="{8B5EF155-71AC-4549-84DE-12E64382C9A5}" destId="{7D9958F7-7BE1-4A1E-A928-91E2A454106E}" srcOrd="7" destOrd="0" parTransId="{AE5E098A-AE73-402F-8151-EACE4C26FAD8}" sibTransId="{65FF9367-3AB2-4E0A-8CAD-19D90728B961}"/>
    <dgm:cxn modelId="{1A698772-9773-4536-BF45-7505EE3DA4E6}" type="presOf" srcId="{AE5E098A-AE73-402F-8151-EACE4C26FAD8}" destId="{B4745040-5A4A-4137-BADE-C12AAC7EF2FC}" srcOrd="0" destOrd="0" presId="urn:microsoft.com/office/officeart/2005/8/layout/radial5"/>
    <dgm:cxn modelId="{2A5F8B3C-BC79-46FC-BC03-33CD8A04EA08}" type="presParOf" srcId="{B5A5E7BA-FACB-499F-9BF5-99158FCC0942}" destId="{22AA13CE-96B3-4661-B960-088C3619CF8C}" srcOrd="0" destOrd="0" presId="urn:microsoft.com/office/officeart/2005/8/layout/radial5"/>
    <dgm:cxn modelId="{5782F5D7-84AC-4967-9C86-E90788EDC7E7}" type="presParOf" srcId="{B5A5E7BA-FACB-499F-9BF5-99158FCC0942}" destId="{8E7A3AA0-BA4D-4FB6-8FD2-8C58B4335C46}" srcOrd="1" destOrd="0" presId="urn:microsoft.com/office/officeart/2005/8/layout/radial5"/>
    <dgm:cxn modelId="{157B7CBA-ECF0-4524-AFCC-267EF7D4DEC8}" type="presParOf" srcId="{8E7A3AA0-BA4D-4FB6-8FD2-8C58B4335C46}" destId="{1B552815-5489-4C84-A024-56487C8652E1}" srcOrd="0" destOrd="0" presId="urn:microsoft.com/office/officeart/2005/8/layout/radial5"/>
    <dgm:cxn modelId="{D7784CC0-DC36-4021-9578-31B0DC13A88D}" type="presParOf" srcId="{B5A5E7BA-FACB-499F-9BF5-99158FCC0942}" destId="{73586640-8C6D-411E-A71C-95C3BD229CEE}" srcOrd="2" destOrd="0" presId="urn:microsoft.com/office/officeart/2005/8/layout/radial5"/>
    <dgm:cxn modelId="{C8EE994D-6B27-4E4A-929F-FDDF5F1DD277}" type="presParOf" srcId="{B5A5E7BA-FACB-499F-9BF5-99158FCC0942}" destId="{29DD6683-1D35-4182-A539-9CD14888F3F0}" srcOrd="3" destOrd="0" presId="urn:microsoft.com/office/officeart/2005/8/layout/radial5"/>
    <dgm:cxn modelId="{E25BA6B9-392D-4E65-84BB-6DA1795C6F3C}" type="presParOf" srcId="{29DD6683-1D35-4182-A539-9CD14888F3F0}" destId="{451E7AF3-4089-4543-91BC-D550DA61C701}" srcOrd="0" destOrd="0" presId="urn:microsoft.com/office/officeart/2005/8/layout/radial5"/>
    <dgm:cxn modelId="{B4A04ED1-BE25-4DB4-93A0-6852A1D51502}" type="presParOf" srcId="{B5A5E7BA-FACB-499F-9BF5-99158FCC0942}" destId="{FB0E6F49-4607-4DE2-87D5-93640391CB38}" srcOrd="4" destOrd="0" presId="urn:microsoft.com/office/officeart/2005/8/layout/radial5"/>
    <dgm:cxn modelId="{0B438D52-06DE-4D0D-BE1B-51167680D317}" type="presParOf" srcId="{B5A5E7BA-FACB-499F-9BF5-99158FCC0942}" destId="{29C60562-7F6D-4A0B-83E0-AE3F9F4E1220}" srcOrd="5" destOrd="0" presId="urn:microsoft.com/office/officeart/2005/8/layout/radial5"/>
    <dgm:cxn modelId="{9A94FAB4-BDB2-4D9E-B7A4-C83A172BC48F}" type="presParOf" srcId="{29C60562-7F6D-4A0B-83E0-AE3F9F4E1220}" destId="{58FE8580-C84D-47F3-A46F-89F2F55E555D}" srcOrd="0" destOrd="0" presId="urn:microsoft.com/office/officeart/2005/8/layout/radial5"/>
    <dgm:cxn modelId="{43008B32-BDA3-424A-B194-519E23BC46E0}" type="presParOf" srcId="{B5A5E7BA-FACB-499F-9BF5-99158FCC0942}" destId="{847D1DD9-0149-4BFC-AB55-E55CBA82C53F}" srcOrd="6" destOrd="0" presId="urn:microsoft.com/office/officeart/2005/8/layout/radial5"/>
    <dgm:cxn modelId="{E2BC8C2E-A243-4488-9F0D-6C9173EA98BD}" type="presParOf" srcId="{B5A5E7BA-FACB-499F-9BF5-99158FCC0942}" destId="{29CF1851-44F6-4F09-B253-A3B3F02898FA}" srcOrd="7" destOrd="0" presId="urn:microsoft.com/office/officeart/2005/8/layout/radial5"/>
    <dgm:cxn modelId="{F3C9D84A-6F9E-4C82-AEBC-CB907A0E918D}" type="presParOf" srcId="{29CF1851-44F6-4F09-B253-A3B3F02898FA}" destId="{C6C522F9-06E5-48AA-9AB1-CF341229CE6F}" srcOrd="0" destOrd="0" presId="urn:microsoft.com/office/officeart/2005/8/layout/radial5"/>
    <dgm:cxn modelId="{5AB55430-D375-42DA-85DF-4970E545C0A8}" type="presParOf" srcId="{B5A5E7BA-FACB-499F-9BF5-99158FCC0942}" destId="{46772216-CFC0-423A-B6F7-EB20DAF17787}" srcOrd="8" destOrd="0" presId="urn:microsoft.com/office/officeart/2005/8/layout/radial5"/>
    <dgm:cxn modelId="{0B1767FD-CD8E-4AED-B7AA-E6D251BB9D01}" type="presParOf" srcId="{B5A5E7BA-FACB-499F-9BF5-99158FCC0942}" destId="{2E6B208A-480E-4C80-B3F6-5BCA1290E82D}" srcOrd="9" destOrd="0" presId="urn:microsoft.com/office/officeart/2005/8/layout/radial5"/>
    <dgm:cxn modelId="{617BD7BD-C8E3-4D72-8BE9-E48B46B8E8DC}" type="presParOf" srcId="{2E6B208A-480E-4C80-B3F6-5BCA1290E82D}" destId="{D800585D-0227-45E1-9F5B-9F69F67A63AE}" srcOrd="0" destOrd="0" presId="urn:microsoft.com/office/officeart/2005/8/layout/radial5"/>
    <dgm:cxn modelId="{2BDB7F15-F0FD-4011-8BF8-69B36A0643EC}" type="presParOf" srcId="{B5A5E7BA-FACB-499F-9BF5-99158FCC0942}" destId="{9F6925C6-2211-431C-97C4-A4A22B3967F6}" srcOrd="10" destOrd="0" presId="urn:microsoft.com/office/officeart/2005/8/layout/radial5"/>
    <dgm:cxn modelId="{5CF28206-497A-4528-9798-28E9B54D925E}" type="presParOf" srcId="{B5A5E7BA-FACB-499F-9BF5-99158FCC0942}" destId="{A2F477E0-3C7E-4710-B094-6ED48500D463}" srcOrd="11" destOrd="0" presId="urn:microsoft.com/office/officeart/2005/8/layout/radial5"/>
    <dgm:cxn modelId="{7E2BAC8F-C027-4905-AD11-9E78624F2C20}" type="presParOf" srcId="{A2F477E0-3C7E-4710-B094-6ED48500D463}" destId="{F754A144-6CE1-4CF8-924B-92C391540653}" srcOrd="0" destOrd="0" presId="urn:microsoft.com/office/officeart/2005/8/layout/radial5"/>
    <dgm:cxn modelId="{8ED20006-F24C-44B6-BA93-3EE2E09A32B9}" type="presParOf" srcId="{B5A5E7BA-FACB-499F-9BF5-99158FCC0942}" destId="{E0906014-0470-44EB-A077-5352F9B7BF38}" srcOrd="12" destOrd="0" presId="urn:microsoft.com/office/officeart/2005/8/layout/radial5"/>
    <dgm:cxn modelId="{B6DE50D9-2E4D-4DCB-B134-0DF1731A26B3}" type="presParOf" srcId="{B5A5E7BA-FACB-499F-9BF5-99158FCC0942}" destId="{9CDADB5D-427E-445E-B3C8-227973599A23}" srcOrd="13" destOrd="0" presId="urn:microsoft.com/office/officeart/2005/8/layout/radial5"/>
    <dgm:cxn modelId="{4CFE4517-AC93-4D4E-A182-C8ED7BF4C2C9}" type="presParOf" srcId="{9CDADB5D-427E-445E-B3C8-227973599A23}" destId="{E1034410-0EDD-40A6-B690-018959063215}" srcOrd="0" destOrd="0" presId="urn:microsoft.com/office/officeart/2005/8/layout/radial5"/>
    <dgm:cxn modelId="{77A7BA3A-6D6E-4943-A8C4-F50758F84780}" type="presParOf" srcId="{B5A5E7BA-FACB-499F-9BF5-99158FCC0942}" destId="{DAEA7FB9-CA62-4D4A-8D6D-F9ACB7AC58DD}" srcOrd="14" destOrd="0" presId="urn:microsoft.com/office/officeart/2005/8/layout/radial5"/>
    <dgm:cxn modelId="{B8E28643-B8E5-43B4-B7D5-506425148172}" type="presParOf" srcId="{B5A5E7BA-FACB-499F-9BF5-99158FCC0942}" destId="{B4745040-5A4A-4137-BADE-C12AAC7EF2FC}" srcOrd="15" destOrd="0" presId="urn:microsoft.com/office/officeart/2005/8/layout/radial5"/>
    <dgm:cxn modelId="{573AF5BD-D199-45C7-A94D-B0960D0BBAC5}" type="presParOf" srcId="{B4745040-5A4A-4137-BADE-C12AAC7EF2FC}" destId="{BBE76CE5-C6F7-4A35-A18B-97DC279CC442}" srcOrd="0" destOrd="0" presId="urn:microsoft.com/office/officeart/2005/8/layout/radial5"/>
    <dgm:cxn modelId="{452B2B4A-47B8-4BC3-9724-F20DE0D55D27}" type="presParOf" srcId="{B5A5E7BA-FACB-499F-9BF5-99158FCC0942}" destId="{EC0B7006-84AF-4A70-B979-27167DE927E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0.90558</cdr:y>
    </cdr:from>
    <cdr:to>
      <cdr:x>0.99906</cdr:x>
      <cdr:y>0.99886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2871107"/>
          <a:ext cx="5479885" cy="295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Fuente: Prgrama de Inmunizaciones - Área</a:t>
          </a:r>
          <a:r>
            <a:rPr lang="es-ES" sz="1100" baseline="0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 Epidemiología - MSAL.. Cba.(*datos parciales set. 2017).</a:t>
          </a:r>
          <a:endParaRPr lang="es-ES">
            <a:solidFill>
              <a:schemeClr val="tx2"/>
            </a:solidFill>
            <a:effectLst/>
          </a:endParaRPr>
        </a:p>
        <a:p xmlns:a="http://schemas.openxmlformats.org/drawingml/2006/main">
          <a:pPr algn="ctr"/>
          <a:endParaRPr lang="es-ES" sz="110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D398-CDDE-4A4D-8275-9BD5232CA5A2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0ECB0-B2F1-44A9-BADD-FFF691BBEFF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AR" altLang="es-AR" smtClean="0"/>
              <a:t>Animado</a:t>
            </a:r>
            <a:endParaRPr lang="en-US" altLang="es-AR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75DC3B-A0D7-4F72-89DE-E8FCA659597F}" type="slidenum">
              <a:rPr lang="en-US" altLang="es-AR">
                <a:latin typeface="Arial" charset="0"/>
                <a:cs typeface="Arial" charset="0"/>
              </a:rPr>
              <a:pPr/>
              <a:t>4</a:t>
            </a:fld>
            <a:endParaRPr lang="en-US" altLang="es-A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AR" altLang="es-AR" smtClean="0"/>
              <a:t>animada</a:t>
            </a:r>
            <a:endParaRPr lang="en-US" altLang="es-AR" smtClean="0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E0FE0-4D3D-4AD8-B1C8-90BC033DE642}" type="slidenum">
              <a:rPr lang="en-US" altLang="es-AR">
                <a:latin typeface="Arial" charset="0"/>
                <a:cs typeface="Arial" charset="0"/>
              </a:rPr>
              <a:pPr/>
              <a:t>5</a:t>
            </a:fld>
            <a:endParaRPr lang="en-US" altLang="es-A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AR" altLang="es-AR" smtClean="0"/>
              <a:t>Fija</a:t>
            </a:r>
            <a:endParaRPr lang="en-US" altLang="es-AR" smtClean="0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0AB6F2-1781-4FCE-B4F4-CCAFD2A253BA}" type="slidenum">
              <a:rPr lang="en-US" altLang="es-AR">
                <a:latin typeface="Arial" charset="0"/>
                <a:cs typeface="Arial" charset="0"/>
              </a:rPr>
              <a:pPr/>
              <a:t>6</a:t>
            </a:fld>
            <a:endParaRPr lang="en-US" altLang="es-A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6816-A197-4839-9FFC-D3B4B75DFAF5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B8918-7B95-482E-A02C-8CD07E6A75B0}" type="slidenum">
              <a:rPr lang="es-AR" smtClean="0">
                <a:solidFill>
                  <a:srgbClr val="000000"/>
                </a:solidFill>
                <a:cs typeface="Arial" pitchFamily="34" charset="0"/>
              </a:rPr>
              <a:pPr/>
              <a:t>50</a:t>
            </a:fld>
            <a:endParaRPr lang="es-AR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10082" y="8895056"/>
            <a:ext cx="347918" cy="248945"/>
          </a:xfrm>
        </p:spPr>
        <p:txBody>
          <a:bodyPr/>
          <a:lstStyle/>
          <a:p>
            <a:fld id="{E1447A46-1E0C-4EE5-A651-0D62F5E2B50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27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A1929F-36BB-4FA6-B277-65BA11B79F10}" type="slidenum">
              <a:rPr lang="es-ES" altLang="es-AR" sz="1200"/>
              <a:pPr/>
              <a:t>58</a:t>
            </a:fld>
            <a:endParaRPr lang="es-ES" altLang="es-AR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3E180-41FD-4BB0-BA5A-901A0D16504E}" type="slidenum">
              <a:rPr lang="es-AR" smtClean="0"/>
              <a:pPr/>
              <a:t>89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7AC7DBCA-EE44-4481-B99B-7706E0324BE8}" type="datetime1">
              <a:rPr lang="es-AR" smtClean="0">
                <a:solidFill>
                  <a:srgbClr val="9A8B7D"/>
                </a:solidFill>
              </a:rPr>
              <a:pPr algn="ctr"/>
              <a:t>01/11/2018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‹Nº›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94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40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78F42E-E77D-4A87-935F-80538D765B3C}" type="datetimeFigureOut">
              <a:rPr lang="es-AR" smtClean="0"/>
              <a:pPr/>
              <a:t>01/11/2018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8270E2-FBA8-4F86-97FC-09C3DC0994D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ntimicrobianos.com.ar/2015/?cat=1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206680" cy="2520279"/>
          </a:xfrm>
        </p:spPr>
        <p:txBody>
          <a:bodyPr/>
          <a:lstStyle/>
          <a:p>
            <a:r>
              <a:rPr 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Impacto de la  Vacunación </a:t>
            </a:r>
            <a:endParaRPr lang="es-A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5157192"/>
            <a:ext cx="7772400" cy="1368151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 CEBALLOS </a:t>
            </a:r>
          </a:p>
          <a:p>
            <a:r>
              <a:rPr lang="es-A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COMITÉ DE INFECTOLOGIA </a:t>
            </a:r>
          </a:p>
          <a:p>
            <a:r>
              <a:rPr lang="es-A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SOCIEDAD ARGENTINA DE PEDIATRIA </a:t>
            </a:r>
            <a:endParaRPr lang="es-A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85750"/>
            <a:ext cx="1624807" cy="15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Eficacia de la vacuna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Coberturas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: se necesitan coberturas elevadas para disminuir o evitar la circulación de un agente 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Cumplimiento de los esquemas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VACUNA  ANTINEUMOCÓCICA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VACUNA VPH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VARICELA 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ROTAVIRUS 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VACUNA ANTINEUMOCÓCICA 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    INFECCIONES NEUMOCÓCICAS 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latin typeface="Arial" charset="0"/>
                <a:cs typeface="Arial" charset="0"/>
              </a:rPr>
              <a:t>LA MAYORIA DE LOS SEROTIPOS SE TRANSMITEN DE NIÑOS A ADULTOS </a:t>
            </a:r>
          </a:p>
          <a:p>
            <a:pPr>
              <a:buFont typeface="Arial" charset="0"/>
              <a:buNone/>
            </a:pPr>
            <a:endParaRPr lang="es-AR" sz="2400" dirty="0" smtClean="0">
              <a:latin typeface="Arial" charset="0"/>
              <a:cs typeface="Arial" charset="0"/>
            </a:endParaRPr>
          </a:p>
          <a:p>
            <a:r>
              <a:rPr lang="es-AR" sz="2400" dirty="0" smtClean="0">
                <a:latin typeface="Arial" charset="0"/>
                <a:cs typeface="Arial" charset="0"/>
              </a:rPr>
              <a:t>NO TODOS LOS SEROTIPOS : </a:t>
            </a:r>
          </a:p>
          <a:p>
            <a:pPr lvl="1"/>
            <a:r>
              <a:rPr lang="es-AR" sz="2000" dirty="0" smtClean="0">
                <a:latin typeface="Arial" charset="0"/>
                <a:cs typeface="Arial" charset="0"/>
              </a:rPr>
              <a:t>PRODUCEN MISMOS SINDROMES CLINICOS</a:t>
            </a:r>
          </a:p>
          <a:p>
            <a:pPr lvl="1"/>
            <a:r>
              <a:rPr lang="es-AR" sz="2000" dirty="0" smtClean="0">
                <a:latin typeface="Arial" charset="0"/>
                <a:cs typeface="Arial" charset="0"/>
              </a:rPr>
              <a:t>PRESENTAN EL MISMO PATRÓN DE RESISTENCIA  A  ATB</a:t>
            </a:r>
            <a:r>
              <a:rPr lang="es-AR" sz="2000" b="1" dirty="0" smtClean="0">
                <a:latin typeface="Arial" charset="0"/>
                <a:cs typeface="Arial" charset="0"/>
              </a:rPr>
              <a:t> </a:t>
            </a:r>
          </a:p>
          <a:p>
            <a:pPr lvl="1">
              <a:buFont typeface="Arial" charset="0"/>
              <a:buNone/>
            </a:pPr>
            <a:endParaRPr lang="es-AR" sz="2000" dirty="0" smtClean="0">
              <a:latin typeface="Arial" charset="0"/>
              <a:cs typeface="Arial" charset="0"/>
            </a:endParaRPr>
          </a:p>
          <a:p>
            <a:r>
              <a:rPr lang="es-AR" sz="2400" dirty="0" smtClean="0">
                <a:latin typeface="Arial" charset="0"/>
                <a:cs typeface="Arial" charset="0"/>
              </a:rPr>
              <a:t>LA INTRODUCCIÓN DE LAS VACUNAS CONJUGADAS MODIFICÓ LA INCIDENCIA DE LA ENFERMEDAD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eaLnBrk="1" hangingPunct="1"/>
            <a:r>
              <a:rPr lang="es-AR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</a:t>
            </a:r>
            <a:r>
              <a:rPr lang="es-AR" sz="32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INFECCIONES NEUMOCÓCICAS 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sz="24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FACTORES DE RIESGO </a:t>
            </a:r>
            <a:r>
              <a:rPr lang="es-AR" sz="2400" dirty="0" smtClean="0">
                <a:latin typeface="Arial" charset="0"/>
                <a:cs typeface="Arial" charset="0"/>
              </a:rPr>
              <a:t>: </a:t>
            </a:r>
          </a:p>
          <a:p>
            <a:pPr eaLnBrk="1" hangingPunct="1"/>
            <a:endParaRPr lang="es-A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AR" sz="2400" dirty="0" smtClean="0">
                <a:latin typeface="Arial" charset="0"/>
                <a:cs typeface="Arial" charset="0"/>
              </a:rPr>
              <a:t>NIÑOS MENORES DE 2 AÑOS </a:t>
            </a:r>
          </a:p>
          <a:p>
            <a:pPr eaLnBrk="1" hangingPunct="1">
              <a:buFont typeface="Wingdings 2" pitchFamily="18" charset="2"/>
              <a:buNone/>
            </a:pPr>
            <a:endParaRPr lang="es-A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AR" sz="2400" dirty="0" smtClean="0">
                <a:latin typeface="Arial" charset="0"/>
                <a:cs typeface="Arial" charset="0"/>
              </a:rPr>
              <a:t>ADULTOS MAYORES 65 AÑOS </a:t>
            </a:r>
          </a:p>
          <a:p>
            <a:pPr eaLnBrk="1" hangingPunct="1">
              <a:buFont typeface="Wingdings 2" pitchFamily="18" charset="2"/>
              <a:buNone/>
            </a:pPr>
            <a:endParaRPr lang="es-A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AR" sz="2400" dirty="0" smtClean="0">
                <a:latin typeface="Arial" charset="0"/>
                <a:cs typeface="Arial" charset="0"/>
              </a:rPr>
              <a:t>PATOLOGÍAS CRÓNICAS </a:t>
            </a:r>
          </a:p>
          <a:p>
            <a:pPr eaLnBrk="1" hangingPunct="1">
              <a:buFont typeface="Wingdings 2" pitchFamily="18" charset="2"/>
              <a:buNone/>
            </a:pPr>
            <a:endParaRPr lang="es-A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AR" sz="2400" dirty="0" smtClean="0">
                <a:latin typeface="Arial" charset="0"/>
                <a:cs typeface="Arial" charset="0"/>
              </a:rPr>
              <a:t>INMUNOCOMPROMETIDOS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AR" altLang="es-AR" smtClean="0"/>
          </a:p>
        </p:txBody>
      </p:sp>
      <p:sp>
        <p:nvSpPr>
          <p:cNvPr id="14342" name="7 Marcador de pie de página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AR" smtClean="0"/>
          </a:p>
        </p:txBody>
      </p:sp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AR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1691923" y="404814"/>
            <a:ext cx="1265766" cy="5400675"/>
            <a:chOff x="3344017" y="404664"/>
            <a:chExt cx="1265050" cy="5400600"/>
          </a:xfrm>
        </p:grpSpPr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709" t="11151" r="70096" b="62492"/>
            <a:stretch>
              <a:fillRect/>
            </a:stretch>
          </p:blipFill>
          <p:spPr bwMode="auto">
            <a:xfrm>
              <a:off x="3344017" y="404664"/>
              <a:ext cx="1265050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5 CuadroTexto"/>
            <p:cNvSpPr txBox="1">
              <a:spLocks noChangeArrowheads="1"/>
            </p:cNvSpPr>
            <p:nvPr/>
          </p:nvSpPr>
          <p:spPr bwMode="auto">
            <a:xfrm>
              <a:off x="3348557" y="620688"/>
              <a:ext cx="1224136" cy="1231089"/>
            </a:xfrm>
            <a:prstGeom prst="rect">
              <a:avLst/>
            </a:prstGeom>
            <a:solidFill>
              <a:srgbClr val="1F497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AR" altLang="es-AR" sz="1600">
                  <a:solidFill>
                    <a:schemeClr val="bg1"/>
                  </a:solidFill>
                  <a:latin typeface="Calibri" pitchFamily="34" charset="0"/>
                </a:rPr>
                <a:t>Neumococo conjugada (3)</a:t>
              </a:r>
            </a:p>
            <a:p>
              <a:pPr algn="ctr"/>
              <a:endParaRPr lang="es-AR" altLang="es-A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endParaRPr lang="es-AR" altLang="es-A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endParaRPr lang="es-AR" altLang="es-AR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392612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dirty="0" smtClean="0">
                <a:latin typeface="Arial" charset="0"/>
                <a:cs typeface="Arial" charset="0"/>
              </a:rPr>
              <a:t>  </a:t>
            </a:r>
            <a:r>
              <a:rPr lang="es-AR" dirty="0" smtClean="0">
                <a:latin typeface="Lucida Sans Unicode"/>
                <a:cs typeface="Lucida Sans Unicode"/>
              </a:rPr>
              <a:t>▸</a:t>
            </a:r>
            <a:r>
              <a:rPr lang="es-AR" dirty="0" smtClean="0">
                <a:latin typeface="Arial" charset="0"/>
                <a:cs typeface="Arial" charset="0"/>
              </a:rPr>
              <a:t> </a:t>
            </a:r>
            <a:r>
              <a:rPr lang="es-AR" sz="2000" dirty="0" smtClean="0">
                <a:latin typeface="Arial" charset="0"/>
                <a:cs typeface="Arial" charset="0"/>
              </a:rPr>
              <a:t>LA COBERTURA DE VACUNACIÓN ES FUNDAMENTAL PARA DISMINUIR LA TRANSMISIÓN DE SEROTIPOS INCLUIDOS EN LA VACUNA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2000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2000" dirty="0" smtClean="0">
                <a:latin typeface="Arial" charset="0"/>
                <a:cs typeface="Arial" charset="0"/>
              </a:rPr>
              <a:t>    </a:t>
            </a:r>
            <a:r>
              <a:rPr lang="es-AR" sz="2000" dirty="0" smtClean="0">
                <a:latin typeface="Lucida Sans Unicode"/>
                <a:cs typeface="Lucida Sans Unicode"/>
              </a:rPr>
              <a:t>▶ </a:t>
            </a:r>
            <a:r>
              <a:rPr lang="es-AR" sz="2000" dirty="0" smtClean="0">
                <a:latin typeface="Arial" charset="0"/>
                <a:cs typeface="Arial" charset="0"/>
              </a:rPr>
              <a:t>EFECTO DIRECTO DE LA VACUNA : PROTECCIÓN INDIVIDUAL , MENOR RIESGO DE COLONIZAR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2000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2000" dirty="0" smtClean="0">
                <a:latin typeface="Lucida Sans Unicode"/>
                <a:cs typeface="Lucida Sans Unicode"/>
              </a:rPr>
              <a:t>   ▶ </a:t>
            </a:r>
            <a:r>
              <a:rPr lang="es-AR" sz="2000" dirty="0" smtClean="0">
                <a:latin typeface="Arial" charset="0"/>
                <a:cs typeface="Arial" charset="0"/>
              </a:rPr>
              <a:t>EFECTO INDIRECTO EN LA PROTECCIÓN DE NIÑOS NO VACUNADOS , ADULTOS MAYORES Y GRUPOS DE RIESGO AL DISMINUIR EL ESTADO DE PORTADOR NF: PROTECCIÓN DE REBAÑO 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65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31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IMPACTO DE LA VACUNACIÓN NEUMOCÓCICA   </a:t>
            </a:r>
            <a:endParaRPr lang="es-AR" sz="3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COBERTURAS 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7 Rectángulo"/>
          <p:cNvSpPr>
            <a:spLocks noChangeArrowheads="1"/>
          </p:cNvSpPr>
          <p:nvPr/>
        </p:nvSpPr>
        <p:spPr bwMode="auto">
          <a:xfrm>
            <a:off x="0" y="205899"/>
            <a:ext cx="8964488" cy="120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pPr eaLnBrk="1" hangingPunct="1"/>
            <a:r>
              <a:rPr lang="es-AR" altLang="es-A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 Coberturas </a:t>
            </a:r>
            <a:r>
              <a:rPr lang="es-AR" altLang="es-A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vacunación contra neumococo </a:t>
            </a:r>
            <a:endParaRPr lang="es-AR" altLang="es-A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AR" altLang="es-A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(</a:t>
            </a:r>
            <a:r>
              <a:rPr lang="es-AR" altLang="es-A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 4 y 12 </a:t>
            </a:r>
            <a:r>
              <a:rPr lang="es-AR" altLang="es-A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meses) (1ro enero 2012) </a:t>
            </a:r>
            <a:endParaRPr lang="es-AR" altLang="es-A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AR" altLang="es-A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                Argentina </a:t>
            </a:r>
            <a:r>
              <a:rPr lang="es-AR" altLang="es-A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2013-2017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51" y="1307383"/>
            <a:ext cx="8744900" cy="42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4429" y="5779553"/>
            <a:ext cx="1778302" cy="41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805471"/>
            <a:ext cx="2232247" cy="4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/>
        </p:nvGraphicFramePr>
        <p:xfrm>
          <a:off x="1043608" y="1268760"/>
          <a:ext cx="68819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971600" y="188640"/>
            <a:ext cx="6408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Coberturas de vacunación contra neumococo</a:t>
            </a:r>
          </a:p>
          <a:p>
            <a:r>
              <a:rPr lang="es-AR" altLang="es-A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(2, 4 y 12 meses)Córdoba- 2012-2017 </a:t>
            </a:r>
          </a:p>
          <a:p>
            <a:r>
              <a:rPr lang="es-AR" altLang="es-A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s-AR" altLang="es-A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184576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eaLnBrk="1" hangingPunct="1"/>
            <a:endParaRPr lang="es-AR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s-AR" dirty="0" smtClean="0">
                <a:latin typeface="Arial" charset="0"/>
                <a:cs typeface="Arial" charset="0"/>
              </a:rPr>
              <a:t>  	</a:t>
            </a:r>
            <a:r>
              <a:rPr lang="es-AR" sz="9600" dirty="0" smtClean="0">
                <a:latin typeface="Arial" charset="0"/>
                <a:cs typeface="Arial" charset="0"/>
              </a:rPr>
              <a:t>No hay intervención de Salud Preventiva  mas    	        		rentable que la Vacunación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                     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				    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    Debemos fortalecer la Vacunación de rutina</a:t>
            </a:r>
          </a:p>
          <a:p>
            <a:pPr eaLnBrk="1" hangingPunct="1">
              <a:buFont typeface="Wingdings 3" pitchFamily="18" charset="2"/>
              <a:buNone/>
            </a:pPr>
            <a:endParaRPr lang="es-AR" sz="9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s-AR" sz="9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                   Introducir nuevas vacunas </a:t>
            </a:r>
          </a:p>
          <a:p>
            <a:pPr eaLnBrk="1" hangingPunct="1">
              <a:buFont typeface="Wingdings 3" pitchFamily="18" charset="2"/>
              <a:buNone/>
            </a:pPr>
            <a:endParaRPr lang="es-AR" sz="9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						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				</a:t>
            </a:r>
          </a:p>
          <a:p>
            <a:pPr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Impulsar la investigación y desarrollo de nuevas vacunas </a:t>
            </a:r>
          </a:p>
          <a:p>
            <a:pPr>
              <a:buNone/>
            </a:pPr>
            <a:endParaRPr lang="es-AR" sz="96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 </a:t>
            </a:r>
          </a:p>
          <a:p>
            <a:pPr eaLnBrk="1" hangingPunct="1">
              <a:buFont typeface="Wingdings 3" pitchFamily="18" charset="2"/>
              <a:buNone/>
            </a:pPr>
            <a:endParaRPr lang="es-AR" sz="9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s-AR" sz="9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s-AR" sz="9600" dirty="0" smtClean="0">
                <a:latin typeface="Arial" charset="0"/>
                <a:cs typeface="Arial" charset="0"/>
              </a:rPr>
              <a:t>       </a:t>
            </a:r>
          </a:p>
          <a:p>
            <a:pPr eaLnBrk="1" hangingPunct="1">
              <a:buNone/>
            </a:pPr>
            <a:r>
              <a:rPr lang="es-AR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139952" y="278092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abajo"/>
          <p:cNvSpPr/>
          <p:nvPr/>
        </p:nvSpPr>
        <p:spPr>
          <a:xfrm>
            <a:off x="4139952" y="1556792"/>
            <a:ext cx="360040" cy="648072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abajo"/>
          <p:cNvSpPr/>
          <p:nvPr/>
        </p:nvSpPr>
        <p:spPr>
          <a:xfrm>
            <a:off x="4211960" y="393305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 DE LA VACUNACIÓN   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190" y="163513"/>
            <a:ext cx="8943622" cy="1033462"/>
          </a:xfrm>
        </p:spPr>
        <p:txBody>
          <a:bodyPr rtlCol="0">
            <a:noAutofit/>
          </a:bodyPr>
          <a:lstStyle/>
          <a:p>
            <a:pPr marL="58778" eaLnBrk="1" fontAlgn="auto" hangingPunct="1">
              <a:spcAft>
                <a:spcPts val="0"/>
              </a:spcAft>
              <a:defRPr/>
            </a:pPr>
            <a:r>
              <a:rPr lang="es-ES" sz="23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Internaciones </a:t>
            </a:r>
            <a:r>
              <a:rPr lang="es-ES" sz="23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por neumonía probablemente bacteriana  en </a:t>
            </a:r>
            <a:r>
              <a:rPr lang="es-ES" sz="23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&lt;      				de 5 años  </a:t>
            </a:r>
            <a:br>
              <a:rPr lang="es-ES" sz="23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ES" sz="23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        Unidades de medición de Impacto. </a:t>
            </a:r>
            <a:r>
              <a:rPr lang="es-ES" sz="23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Años 2008-2016</a:t>
            </a:r>
            <a:r>
              <a:rPr lang="es-ES" sz="2300" b="1" dirty="0">
                <a:solidFill>
                  <a:srgbClr val="004D6D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lang="es-AR" sz="2300" b="1" dirty="0">
              <a:solidFill>
                <a:srgbClr val="004D6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764822" y="5192713"/>
            <a:ext cx="7055556" cy="622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7964" tIns="48982" rIns="97964" bIns="4898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>
                <a:latin typeface="Arial" pitchFamily="34" charset="0"/>
                <a:cs typeface="Arial" pitchFamily="34" charset="0"/>
              </a:rPr>
              <a:t>La  disminución de las internaciones por neumonía</a:t>
            </a:r>
            <a:r>
              <a:rPr lang="es-AR" sz="1700" b="1" dirty="0">
                <a:latin typeface="Arial" pitchFamily="34" charset="0"/>
                <a:cs typeface="Arial" pitchFamily="34" charset="0"/>
              </a:rPr>
              <a:t> fue del 52,7% (IC95 36,7%-68,9%).</a:t>
            </a:r>
          </a:p>
        </p:txBody>
      </p:sp>
      <p:graphicFrame>
        <p:nvGraphicFramePr>
          <p:cNvPr id="4098" name="Gráfico 5"/>
          <p:cNvGraphicFramePr>
            <a:graphicFrameLocks/>
          </p:cNvGraphicFramePr>
          <p:nvPr/>
        </p:nvGraphicFramePr>
        <p:xfrm>
          <a:off x="762000" y="1470026"/>
          <a:ext cx="7062612" cy="3559175"/>
        </p:xfrm>
        <a:graphic>
          <a:graphicData uri="http://schemas.openxmlformats.org/presentationml/2006/ole">
            <p:oleObj spid="_x0000_s155650" name="Gráfico" r:id="rId3" imgW="7376799" imgH="3706689" progId="Excel.Sheet.8">
              <p:embed/>
            </p:oleObj>
          </a:graphicData>
        </a:graphic>
      </p:graphicFrame>
      <p:sp>
        <p:nvSpPr>
          <p:cNvPr id="8" name="7 Flecha abajo"/>
          <p:cNvSpPr/>
          <p:nvPr/>
        </p:nvSpPr>
        <p:spPr>
          <a:xfrm>
            <a:off x="4387145" y="1797051"/>
            <a:ext cx="616655" cy="153511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7964" tIns="48982" rIns="97964" bIns="489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300" b="1" dirty="0">
                <a:solidFill>
                  <a:schemeClr val="bg1"/>
                </a:solidFill>
              </a:rPr>
              <a:t>VCN 13</a:t>
            </a: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1979712" y="5910264"/>
            <a:ext cx="6786111" cy="2681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7964" tIns="48982" rIns="97964" bIns="48982">
            <a:spAutoFit/>
          </a:bodyPr>
          <a:lstStyle/>
          <a:p>
            <a:pPr algn="r"/>
            <a:r>
              <a:rPr lang="es-AR" altLang="es-ES" sz="1100" b="1" i="1" dirty="0">
                <a:latin typeface="Century Gothic" pitchFamily="34" charset="0"/>
              </a:rPr>
              <a:t>Fuente: Unidades de Medición de Impacto de EBI. DiCEI. Ministerio de Salud de la Nación.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AR" altLang="es-AR" smtClean="0"/>
          </a:p>
        </p:txBody>
      </p:sp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285045" y="87160"/>
            <a:ext cx="8573911" cy="124649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altLang="es-AR" sz="25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Casos de ENI en menores de 5 años según serotipos identificados (incluidos vs no incluidos en PCV13).   </a:t>
            </a:r>
            <a:r>
              <a:rPr lang="es-AR" altLang="es-AR" sz="25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AR" altLang="es-AR" sz="25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AR" altLang="es-AR" sz="25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 2009-2015</a:t>
            </a:r>
            <a:endParaRPr lang="es-AR" altLang="es-AR" sz="2500" b="1" dirty="0">
              <a:solidFill>
                <a:srgbClr val="004D6D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62467" y="5907089"/>
            <a:ext cx="8435622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>
            <a:spAutoFit/>
          </a:bodyPr>
          <a:lstStyle/>
          <a:p>
            <a:pPr algn="ctr"/>
            <a:r>
              <a:rPr lang="en-US" altLang="es-AR" sz="900" b="1" i="1" dirty="0" err="1">
                <a:solidFill>
                  <a:srgbClr val="7F7F7F"/>
                </a:solidFill>
                <a:latin typeface="Century Gothic" pitchFamily="34" charset="0"/>
              </a:rPr>
              <a:t>Fuente</a:t>
            </a:r>
            <a:r>
              <a:rPr lang="en-US" altLang="es-AR" sz="900" b="1" i="1" dirty="0">
                <a:solidFill>
                  <a:srgbClr val="7F7F7F"/>
                </a:solidFill>
                <a:latin typeface="Century Gothic" pitchFamily="34" charset="0"/>
              </a:rPr>
              <a:t>: SIREVA  II. </a:t>
            </a:r>
            <a:r>
              <a:rPr lang="es-AR" altLang="es-AR" sz="900" b="1" i="1" dirty="0">
                <a:solidFill>
                  <a:srgbClr val="7F7F7F"/>
                </a:solidFill>
                <a:latin typeface="Century Gothic" pitchFamily="34" charset="0"/>
              </a:rPr>
              <a:t>Dpto. Bacteriología, Instituto Nacional de Enfermedades Infecciosas (INEI) - ANLIS “DR. CARLOS G. MALBRAN”.</a:t>
            </a:r>
            <a:r>
              <a:rPr lang="en-US" altLang="es-AR" sz="900" b="1" i="1" dirty="0">
                <a:solidFill>
                  <a:srgbClr val="7F7F7F"/>
                </a:solidFill>
                <a:latin typeface="Century Gothic" pitchFamily="34" charset="0"/>
              </a:rPr>
              <a:t> </a:t>
            </a:r>
            <a:r>
              <a:rPr lang="en-US" altLang="es-AR" sz="900" b="1" i="1" dirty="0" err="1">
                <a:solidFill>
                  <a:srgbClr val="7F7F7F"/>
                </a:solidFill>
                <a:latin typeface="Century Gothic" pitchFamily="34" charset="0"/>
              </a:rPr>
              <a:t>Elaborado</a:t>
            </a:r>
            <a:r>
              <a:rPr lang="en-US" altLang="es-AR" sz="900" b="1" i="1" dirty="0">
                <a:solidFill>
                  <a:srgbClr val="7F7F7F"/>
                </a:solidFill>
                <a:latin typeface="Century Gothic" pitchFamily="34" charset="0"/>
              </a:rPr>
              <a:t> </a:t>
            </a:r>
            <a:r>
              <a:rPr lang="en-US" altLang="es-AR" sz="900" b="1" i="1" dirty="0" err="1">
                <a:solidFill>
                  <a:srgbClr val="7F7F7F"/>
                </a:solidFill>
                <a:latin typeface="Century Gothic" pitchFamily="34" charset="0"/>
              </a:rPr>
              <a:t>por</a:t>
            </a:r>
            <a:r>
              <a:rPr lang="en-US" altLang="es-AR" sz="900" b="1" i="1" dirty="0">
                <a:solidFill>
                  <a:srgbClr val="7F7F7F"/>
                </a:solidFill>
                <a:latin typeface="Century Gothic" pitchFamily="34" charset="0"/>
              </a:rPr>
              <a:t> DiCEI. </a:t>
            </a:r>
            <a:endParaRPr lang="es-AR" altLang="es-AR" sz="900" b="1" i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58048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56" y="836613"/>
            <a:ext cx="86868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68489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s-A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n-US" altLang="es-A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es-A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serotipos</a:t>
            </a:r>
            <a:r>
              <a:rPr lang="en-US" altLang="es-A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s-A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aislados</a:t>
            </a:r>
            <a:r>
              <a:rPr lang="en-US" altLang="es-A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 ENI en </a:t>
            </a:r>
            <a:r>
              <a:rPr lang="en-US" altLang="es-A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niños</a:t>
            </a:r>
            <a:r>
              <a:rPr lang="en-US" altLang="es-A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s-A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menores</a:t>
            </a:r>
            <a:r>
              <a:rPr lang="en-US" altLang="es-A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5 </a:t>
            </a:r>
            <a:r>
              <a:rPr lang="en-US" altLang="es-A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años</a:t>
            </a:r>
            <a:r>
              <a:rPr lang="en-US" altLang="es-A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Argentina</a:t>
            </a:r>
            <a:r>
              <a:rPr lang="en-US" altLang="es-AR" sz="2800" b="1" dirty="0" smtClean="0"/>
              <a:t>. </a:t>
            </a:r>
            <a:r>
              <a:rPr lang="es-AR" altLang="es-AR" sz="2800" dirty="0" smtClean="0"/>
              <a:t/>
            </a:r>
            <a:br>
              <a:rPr lang="es-AR" altLang="es-AR" sz="2800" dirty="0" smtClean="0"/>
            </a:br>
            <a:endParaRPr lang="es-AR" altLang="es-AR" sz="2800" dirty="0" smtClean="0"/>
          </a:p>
        </p:txBody>
      </p:sp>
      <p:sp>
        <p:nvSpPr>
          <p:cNvPr id="5" name="4 Elipse"/>
          <p:cNvSpPr/>
          <p:nvPr/>
        </p:nvSpPr>
        <p:spPr>
          <a:xfrm>
            <a:off x="5163256" y="2446338"/>
            <a:ext cx="738011" cy="3027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789" y="6550025"/>
            <a:ext cx="6553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AR" sz="800" b="1" i="1">
                <a:solidFill>
                  <a:srgbClr val="000000"/>
                </a:solidFill>
                <a:latin typeface="Calibri" pitchFamily="34" charset="0"/>
              </a:rPr>
              <a:t>Fuente:</a:t>
            </a:r>
            <a:r>
              <a:rPr lang="en-US" altLang="es-AR" sz="800" i="1">
                <a:solidFill>
                  <a:srgbClr val="000000"/>
                </a:solidFill>
                <a:latin typeface="Calibri" pitchFamily="34" charset="0"/>
              </a:rPr>
              <a:t> SIREVA  II. </a:t>
            </a:r>
            <a:r>
              <a:rPr lang="es-AR" altLang="es-AR" sz="800">
                <a:latin typeface="Calibri" pitchFamily="34" charset="0"/>
              </a:rPr>
              <a:t>Dpto. Bacteriología, Instituto Nacional de Enfermedades Infecciosas (INEI) - ANLIS “DR. CARLOS G. MALBRAN”.</a:t>
            </a:r>
            <a:r>
              <a:rPr lang="en-US" altLang="es-AR" sz="800" i="1">
                <a:latin typeface="Calibri" pitchFamily="34" charset="0"/>
              </a:rPr>
              <a:t> </a:t>
            </a:r>
            <a:r>
              <a:rPr lang="en-US" altLang="es-AR" sz="800">
                <a:latin typeface="Calibri" pitchFamily="34" charset="0"/>
              </a:rPr>
              <a:t>Elaborado por DiNaCEI. </a:t>
            </a:r>
          </a:p>
          <a:p>
            <a:r>
              <a:rPr lang="en-US" altLang="es-AR" sz="800">
                <a:latin typeface="Calibri" pitchFamily="34" charset="0"/>
              </a:rPr>
              <a:t>Disponible en: </a:t>
            </a:r>
            <a:r>
              <a:rPr lang="es-AR" altLang="es-AR" sz="800">
                <a:latin typeface="Calibri" pitchFamily="34" charset="0"/>
                <a:hlinkClick r:id="rId3"/>
              </a:rPr>
              <a:t>http://antimicrobianos.com.ar/2015/?cat=16</a:t>
            </a:r>
            <a:endParaRPr lang="es-AR" altLang="es-AR" sz="800">
              <a:latin typeface="Calibri" pitchFamily="34" charset="0"/>
            </a:endParaRPr>
          </a:p>
          <a:p>
            <a:endParaRPr lang="es-AR" altLang="es-AR" sz="800">
              <a:latin typeface="Calibri" pitchFamily="34" charset="0"/>
            </a:endParaRPr>
          </a:p>
          <a:p>
            <a:endParaRPr lang="es-AR" altLang="es-AR" sz="800">
              <a:latin typeface="Calibri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556934" y="3436939"/>
            <a:ext cx="575733" cy="20161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5799667" y="4779963"/>
            <a:ext cx="575733" cy="6667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7525456" y="4797425"/>
            <a:ext cx="537633" cy="6556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3132667" y="4727576"/>
            <a:ext cx="575733" cy="72231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" name="2 Flecha abajo"/>
          <p:cNvSpPr/>
          <p:nvPr/>
        </p:nvSpPr>
        <p:spPr>
          <a:xfrm>
            <a:off x="2201334" y="2292351"/>
            <a:ext cx="1325034" cy="9366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dirty="0"/>
              <a:t>98%</a:t>
            </a:r>
          </a:p>
          <a:p>
            <a:pPr algn="ctr">
              <a:defRPr/>
            </a:pPr>
            <a:r>
              <a:rPr lang="es-AR" sz="800" dirty="0"/>
              <a:t>(85,8-99,7)</a:t>
            </a:r>
          </a:p>
          <a:p>
            <a:pPr algn="ctr">
              <a:defRPr/>
            </a:pPr>
            <a:r>
              <a:rPr lang="es-AR" sz="800" dirty="0"/>
              <a:t>P&lt;0,001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2902657" y="3716339"/>
            <a:ext cx="1323622" cy="9366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dirty="0"/>
              <a:t>63%</a:t>
            </a:r>
          </a:p>
          <a:p>
            <a:pPr algn="ctr">
              <a:defRPr/>
            </a:pPr>
            <a:r>
              <a:rPr lang="es-AR" sz="800" dirty="0"/>
              <a:t>(22,8-82,7)</a:t>
            </a:r>
          </a:p>
          <a:p>
            <a:pPr algn="ctr">
              <a:defRPr/>
            </a:pPr>
            <a:r>
              <a:rPr lang="es-AR" sz="800" dirty="0"/>
              <a:t>P=0,005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4962879" y="1484313"/>
            <a:ext cx="1323622" cy="9366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dirty="0"/>
              <a:t>75%</a:t>
            </a:r>
          </a:p>
          <a:p>
            <a:pPr algn="ctr">
              <a:defRPr/>
            </a:pPr>
            <a:r>
              <a:rPr lang="es-AR" sz="800" dirty="0"/>
              <a:t>(62,4-83,5)</a:t>
            </a:r>
          </a:p>
          <a:p>
            <a:pPr algn="ctr">
              <a:defRPr/>
            </a:pPr>
            <a:r>
              <a:rPr lang="es-AR" sz="800" dirty="0"/>
              <a:t>P&lt;0,001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5705123" y="3860801"/>
            <a:ext cx="1325033" cy="9366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dirty="0"/>
              <a:t>64%</a:t>
            </a:r>
          </a:p>
          <a:p>
            <a:pPr algn="ctr">
              <a:defRPr/>
            </a:pPr>
            <a:r>
              <a:rPr lang="es-AR" sz="800" dirty="0"/>
              <a:t>(7,2-85,9)</a:t>
            </a:r>
          </a:p>
          <a:p>
            <a:pPr algn="ctr">
              <a:defRPr/>
            </a:pPr>
            <a:r>
              <a:rPr lang="es-AR" sz="800" dirty="0"/>
              <a:t>P&lt;0,033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7265812" y="3860801"/>
            <a:ext cx="1322211" cy="9366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dirty="0"/>
              <a:t>76%</a:t>
            </a:r>
          </a:p>
          <a:p>
            <a:pPr algn="ctr">
              <a:defRPr/>
            </a:pPr>
            <a:r>
              <a:rPr lang="es-AR" sz="800" dirty="0"/>
              <a:t>(21,1-92,7)</a:t>
            </a:r>
          </a:p>
          <a:p>
            <a:pPr algn="ctr">
              <a:defRPr/>
            </a:pPr>
            <a:r>
              <a:rPr lang="es-AR" sz="800" dirty="0"/>
              <a:t>P=0,01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5" grpId="0" animBg="1"/>
      <p:bldP spid="8" grpId="0"/>
      <p:bldP spid="11" grpId="0" animBg="1"/>
      <p:bldP spid="12" grpId="0" animBg="1"/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60847"/>
            <a:ext cx="9144000" cy="14401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190" tIns="38306" rIns="86190" bIns="38306" anchor="ctr"/>
          <a:lstStyle/>
          <a:p>
            <a:pPr defTabSz="9576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       ESQUEMA  SECUENCIAL </a:t>
            </a:r>
            <a:endParaRPr lang="en-GB" sz="3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contenido"/>
          <p:cNvSpPr>
            <a:spLocks noGrp="1"/>
          </p:cNvSpPr>
          <p:nvPr>
            <p:ph idx="1"/>
          </p:nvPr>
        </p:nvSpPr>
        <p:spPr>
          <a:xfrm>
            <a:off x="412044" y="1"/>
            <a:ext cx="8731956" cy="56165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8000" dirty="0" smtClean="0">
                <a:latin typeface="Arial" charset="0"/>
                <a:cs typeface="Arial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8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es-AR" sz="9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PORQUE LA INDICACIÓN DE ESQUEMA SECUENCIAL VNC13/VPN 23 EN LOS GRUPOS DE RIESGO ?</a:t>
            </a:r>
            <a:endParaRPr lang="es-AR" sz="8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8000" b="1" dirty="0" smtClean="0">
                <a:latin typeface="Arial" charset="0"/>
                <a:cs typeface="Arial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latin typeface="Lucida Sans Unicode"/>
                <a:cs typeface="Lucida Sans Unicode"/>
              </a:rPr>
              <a:t>▶ </a:t>
            </a:r>
            <a:r>
              <a:rPr lang="es-AR" sz="8000" b="1" dirty="0" smtClean="0">
                <a:latin typeface="Arial" charset="0"/>
                <a:cs typeface="Arial" charset="0"/>
              </a:rPr>
              <a:t>PARA   DAR UNA MEJOR RESPUESTA DE ANTICUERPOS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AR" sz="8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8000" b="1" dirty="0" smtClean="0">
                <a:latin typeface="Arial" charset="0"/>
                <a:cs typeface="Arial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latin typeface="Lucida Sans Unicode"/>
                <a:cs typeface="Lucida Sans Unicode"/>
              </a:rPr>
              <a:t>▶ </a:t>
            </a:r>
            <a:r>
              <a:rPr lang="es-AR" sz="8000" b="1" dirty="0" smtClean="0">
                <a:latin typeface="Arial" charset="0"/>
                <a:cs typeface="Arial" charset="0"/>
              </a:rPr>
              <a:t>VCN 13: INMUNIDAD DE MEMORIA + ELIMINA EL ESTADO DE PORTADOR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latin typeface="Lucida Sans Unicode"/>
                <a:cs typeface="Lucida Sans Unicode"/>
              </a:rPr>
              <a:t>▶ </a:t>
            </a:r>
            <a:r>
              <a:rPr lang="es-AR" sz="8000" b="1" dirty="0" smtClean="0">
                <a:latin typeface="Arial" charset="0"/>
                <a:cs typeface="Arial" charset="0"/>
              </a:rPr>
              <a:t>VPN 23 : ADICIONA 12 SEROTIPOS : PROTECCIÓN AMPLIADA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8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latin typeface="Lucida Sans Unicode"/>
                <a:cs typeface="Lucida Sans Unicode"/>
              </a:rPr>
              <a:t>▶ </a:t>
            </a:r>
            <a:r>
              <a:rPr lang="es-AR" sz="8000" b="1" dirty="0" smtClean="0">
                <a:latin typeface="Arial" charset="0"/>
                <a:cs typeface="Arial" charset="0"/>
              </a:rPr>
              <a:t>LA GENERACIÓN DE ANTICUERPOS ES MAYOR SI SE APLICA PRIMERO LA VACUNA CONJUGADA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dirty="0" smtClean="0">
                <a:latin typeface="Arial" charset="0"/>
                <a:cs typeface="Arial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contenido"/>
          <p:cNvSpPr>
            <a:spLocks noGrp="1"/>
          </p:cNvSpPr>
          <p:nvPr>
            <p:ph idx="1"/>
          </p:nvPr>
        </p:nvSpPr>
        <p:spPr>
          <a:xfrm>
            <a:off x="347133" y="260351"/>
            <a:ext cx="8229600" cy="5616575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8000" dirty="0" smtClean="0">
                <a:latin typeface="Arial" charset="0"/>
                <a:cs typeface="Arial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7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PORQUE LA INDICACIÓN DE  INTERVALO  EN LOS GRUPOS DE RIESGO ENTRE AMBAS VACUNAS 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7000" b="1" dirty="0" smtClean="0">
                <a:latin typeface="Arial" charset="0"/>
                <a:cs typeface="Arial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7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6000" b="1" dirty="0" smtClean="0">
                <a:latin typeface="Lucida Sans Unicode"/>
                <a:cs typeface="Lucida Sans Unicode"/>
              </a:rPr>
              <a:t>▶  </a:t>
            </a:r>
            <a:r>
              <a:rPr lang="es-AR" sz="6000" b="1" dirty="0" smtClean="0">
                <a:latin typeface="Arial" charset="0"/>
                <a:cs typeface="Arial" charset="0"/>
              </a:rPr>
              <a:t>EL INTERVALO DE ≥8 SEMANAS ENTRE VCN  13 Y VPN23     PORQUE GENERA MAYOR NIVEL DE ANTICUERPOS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6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6000" b="1" dirty="0" smtClean="0">
                <a:latin typeface="Lucida Sans Unicode"/>
                <a:cs typeface="Lucida Sans Unicode"/>
              </a:rPr>
              <a:t>▶  </a:t>
            </a:r>
            <a:r>
              <a:rPr lang="es-AR" sz="6000" b="1" dirty="0" smtClean="0">
                <a:latin typeface="Arial" charset="0"/>
                <a:cs typeface="Arial" charset="0"/>
              </a:rPr>
              <a:t>EVITA EL RIESGO DE ENI EN EL PERIODO ENTRE AMBAS VACUNAS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60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6000" b="1" dirty="0" smtClean="0">
                <a:latin typeface="Lucida Sans Unicode"/>
                <a:cs typeface="Lucida Sans Unicode"/>
              </a:rPr>
              <a:t>▶ </a:t>
            </a:r>
            <a:r>
              <a:rPr lang="es-AR" sz="6000" b="1" dirty="0" smtClean="0">
                <a:latin typeface="Arial" charset="0"/>
                <a:cs typeface="Arial" charset="0"/>
              </a:rPr>
              <a:t>NO AUMENTA LAS REACCIONES ADVERSAS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dirty="0" smtClean="0">
                <a:latin typeface="Arial" charset="0"/>
                <a:cs typeface="Arial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contenido"/>
          <p:cNvSpPr>
            <a:spLocks noGrp="1"/>
          </p:cNvSpPr>
          <p:nvPr>
            <p:ph idx="1"/>
          </p:nvPr>
        </p:nvSpPr>
        <p:spPr>
          <a:xfrm>
            <a:off x="347133" y="260351"/>
            <a:ext cx="8229600" cy="56165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dirty="0" smtClean="0">
                <a:latin typeface="Arial" charset="0"/>
                <a:cs typeface="Arial" charset="0"/>
              </a:rPr>
              <a:t> </a:t>
            </a:r>
            <a:endParaRPr lang="es-AR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9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sz="9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PORQUE REVACUNACIÓN  CON VPN 23 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9600" b="1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/>
                <a:cs typeface="Lucida Sans Unicode"/>
              </a:rPr>
              <a:t> ▶ </a:t>
            </a: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LA DURACIÓN DE LA PROTECCIÓN DECLINA EN EL TIEMPO  VARIANDO SEGÚN LOS SEROTIPOS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8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/>
                <a:cs typeface="Lucida Sans Unicode"/>
              </a:rPr>
              <a:t>▶ </a:t>
            </a: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SOLO EN LOS GRUPOS DE ALTO RIESGO DE ENI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8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8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8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/>
                <a:cs typeface="Lucida Sans Unicode"/>
              </a:rPr>
              <a:t>  ▶ </a:t>
            </a:r>
            <a:r>
              <a:rPr lang="es-A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 LOS 5 AÑOS DE LA 1ra DOSIS DE VPN 23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sz="8000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sz="8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AR" sz="8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SÓLO SE DEBE APLICAR 2 DOSIS DE VPN23 ANTES DE LOS 65 AÑOS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AR" dirty="0" smtClean="0">
              <a:latin typeface="Arial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AR" dirty="0" smtClean="0">
                <a:latin typeface="Arial" charset="0"/>
                <a:cs typeface="Arial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0" y="1889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ESQUEMA SECUENCIAL EN IC &gt; 5 AÑOS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1196752"/>
            <a:ext cx="2089150" cy="93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VNC13</a:t>
            </a:r>
            <a:endParaRPr lang="es-CO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11413" y="2373313"/>
            <a:ext cx="3816350" cy="3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372200" y="1268760"/>
            <a:ext cx="2087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VNP 23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3347864" y="2420888"/>
            <a:ext cx="178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Arial" pitchFamily="34" charset="0"/>
                <a:cs typeface="Arial" pitchFamily="34" charset="0"/>
              </a:rPr>
              <a:t>8 semanas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3995936" y="2852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827584" y="4005064"/>
            <a:ext cx="807543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LOS 5 AÑOS :   1er  REFUERZO DE VNP23 </a:t>
            </a:r>
            <a:endParaRPr lang="es-CO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0 Título"/>
          <p:cNvSpPr txBox="1">
            <a:spLocks/>
          </p:cNvSpPr>
          <p:nvPr/>
        </p:nvSpPr>
        <p:spPr>
          <a:xfrm rot="10800000" flipV="1">
            <a:off x="827584" y="4941168"/>
            <a:ext cx="8064896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92500" lnSpcReduction="10000"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≥ 65 años : 2do refuerzo de VNP23</a:t>
            </a:r>
            <a:r>
              <a:rPr lang="es-A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si el   	1er R fue administrado antes de los 65 años 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0" y="1889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ESQUEMA SECUENCIAL NO IC &gt; 5 AÑOS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388" y="1916113"/>
            <a:ext cx="2089150" cy="93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VNC13</a:t>
            </a:r>
            <a:endParaRPr lang="es-CO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11413" y="2373313"/>
            <a:ext cx="3816350" cy="3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372225" y="1947863"/>
            <a:ext cx="2087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VNP 23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errar llave"/>
          <p:cNvSpPr/>
          <p:nvPr/>
        </p:nvSpPr>
        <p:spPr>
          <a:xfrm rot="5400000">
            <a:off x="4092575" y="200025"/>
            <a:ext cx="131763" cy="55800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3348038" y="2997200"/>
            <a:ext cx="1689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12 MESES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3923928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827584" y="4725144"/>
            <a:ext cx="8075432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REFUERZO DE VNP23 ≥ 65 AÑOS</a:t>
            </a:r>
            <a:r>
              <a:rPr lang="es-CO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 intervalo mínimo 5 años de la dosis anterior )</a:t>
            </a:r>
            <a:endParaRPr lang="es-CO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457200" y="764703"/>
            <a:ext cx="8229600" cy="4104457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endParaRPr lang="es-AR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s-AR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LOS BENEFICIOS DE LA VACUNACIÓN SE EXTIENDEN DE MANERA EQUITATIVA A TODAS LAS PERSONAS DADO QUE TIENEN EFECTO DIRECTO EN LA PROTECCIÓN DEL INDIVIDUO VACUNADO E INDIRECTO EN LAS PERSONAS NO VACUNADAS Y SUSCEPTIBLES QUE VIVEN EN EL ENTORNO ( INMUNIDAD DE GRUPO</a:t>
            </a:r>
            <a:r>
              <a:rPr lang="es-AR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endParaRPr lang="es-A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VACUNACIÓN PREVIA CON VNP23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▶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VNC 13 </a:t>
            </a: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SE DEBERÁN RESPETAR LOS INTERVALOS MINIMOS  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AR" sz="2400" b="1" dirty="0" smtClean="0">
                <a:latin typeface="Arial" pitchFamily="34" charset="0"/>
                <a:cs typeface="Arial" pitchFamily="34" charset="0"/>
              </a:rPr>
              <a:t>&lt; 18 AÑOS : 8 SEMANAS </a:t>
            </a:r>
          </a:p>
          <a:p>
            <a:pPr lvl="1"/>
            <a:endParaRPr lang="es-AR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AR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AR" sz="2400" b="1" dirty="0" smtClean="0">
                <a:latin typeface="Arial" pitchFamily="34" charset="0"/>
                <a:cs typeface="Arial" pitchFamily="34" charset="0"/>
              </a:rPr>
              <a:t>&gt; 18 AÑOS : 12 MESES </a:t>
            </a:r>
          </a:p>
          <a:p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2000" dirty="0" smtClean="0">
              <a:latin typeface="Lucida Sans Unicode"/>
              <a:cs typeface="Lucida Sans Unicode"/>
            </a:endParaRPr>
          </a:p>
          <a:p>
            <a:pPr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es-AR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RECORDAR !!!</a:t>
            </a:r>
            <a:endParaRPr lang="es-AR" sz="24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0" y="1889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ESQUEMA SECUENCIAL EN ≥ 65 AÑOS SIN VACUNA VNP23 PREVIA 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528" y="2132857"/>
            <a:ext cx="2089150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VNC13</a:t>
            </a:r>
            <a:endParaRPr lang="es-CO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83768" y="3573016"/>
            <a:ext cx="3816350" cy="3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300192" y="2204864"/>
            <a:ext cx="20875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VNP 23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0 Título"/>
          <p:cNvSpPr>
            <a:spLocks noGrp="1"/>
          </p:cNvSpPr>
          <p:nvPr>
            <p:ph type="title"/>
          </p:nvPr>
        </p:nvSpPr>
        <p:spPr>
          <a:xfrm>
            <a:off x="3275856" y="4149080"/>
            <a:ext cx="2376264" cy="72008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 MESES </a:t>
            </a:r>
            <a:endParaRPr lang="es-AR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0" y="1889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ESQUEMA SECUENCIAL EN  ≥ 65 AÑOS CON VACUNA VNP23 PREVIA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2204864"/>
            <a:ext cx="2376264" cy="16561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VPN23 A LOS ≥65 AÑOS 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O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11413" y="2373313"/>
            <a:ext cx="3816350" cy="3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372200" y="2204864"/>
            <a:ext cx="2087563" cy="1418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VCN13</a:t>
            </a:r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3347864" y="24208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≥ 12 MESES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0" y="1889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ESQUEMA SECUENCIAL EN  ≥ 65 AÑOS CON VACUNA VNP23  ANTES DE LOS 65 AÑOS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2204864"/>
            <a:ext cx="2304256" cy="10801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VPN23 A ANTES DE 65 AÑOS 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O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11413" y="2373313"/>
            <a:ext cx="3816350" cy="3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372200" y="2204864"/>
            <a:ext cx="2087563" cy="986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VCN13 </a:t>
            </a:r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3347864" y="24208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≥ 12 MESES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35696" y="4077072"/>
            <a:ext cx="4896544" cy="10801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VNP23 A LOS 12 MESES DE VNC13  Y  5 AÑOS DE LA DOSIS PREVIA  DE VNP23 </a:t>
            </a:r>
            <a:endParaRPr lang="es-C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izquierda y arriba"/>
          <p:cNvSpPr/>
          <p:nvPr/>
        </p:nvSpPr>
        <p:spPr>
          <a:xfrm>
            <a:off x="6660232" y="3284984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60847"/>
            <a:ext cx="9144000" cy="144016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190" tIns="38306" rIns="86190" bIns="38306" anchor="ctr"/>
          <a:lstStyle/>
          <a:p>
            <a:pPr defTabSz="9576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       VACUNA ROTAVIRUS </a:t>
            </a:r>
            <a:endParaRPr lang="en-GB" sz="3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es-AR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INCORPORACIÓN DE VACUNA  A CALENDARIO 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351692" y="1643063"/>
            <a:ext cx="8335108" cy="49672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A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</a:t>
            </a:r>
          </a:p>
          <a:p>
            <a:pPr>
              <a:buFont typeface="Wingdings 2" pitchFamily="18" charset="2"/>
              <a:buNone/>
            </a:pPr>
            <a:endParaRPr lang="es-AR" b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mtClean="0">
                <a:latin typeface="Arial" pitchFamily="34" charset="0"/>
                <a:cs typeface="Arial" pitchFamily="34" charset="0"/>
              </a:rPr>
              <a:t> CONTROLAR LOS EPISODIOS DE DIARREA AGUDA O GRAVE POR ROTAVIRUS </a:t>
            </a:r>
          </a:p>
          <a:p>
            <a:pPr>
              <a:buFont typeface="Wingdings 2" pitchFamily="18" charset="2"/>
              <a:buNone/>
            </a:pPr>
            <a:endParaRPr lang="es-AR" smtClean="0">
              <a:latin typeface="Arial" pitchFamily="34" charset="0"/>
              <a:cs typeface="Arial" pitchFamily="34" charset="0"/>
            </a:endParaRPr>
          </a:p>
          <a:p>
            <a:r>
              <a:rPr lang="es-AR" smtClean="0">
                <a:latin typeface="Arial" pitchFamily="34" charset="0"/>
                <a:cs typeface="Arial" pitchFamily="34" charset="0"/>
              </a:rPr>
              <a:t>DISMINUIR LA MORBIMORTALIDAD POR DIARREA AGUDA POR ROTAVIRUS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0" y="6524626"/>
            <a:ext cx="919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                                                                              Lineamientos Técnicos: Fundamentos de la Introducción de la Vacuna contra Rotavirus- 2015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es-AR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INCORPORACION DE VACUNA A CALENDARIO 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351692" y="1500189"/>
            <a:ext cx="8335108" cy="4967287"/>
          </a:xfrm>
        </p:spPr>
        <p:txBody>
          <a:bodyPr/>
          <a:lstStyle/>
          <a:p>
            <a:r>
              <a:rPr lang="es-AR" sz="2400" smtClean="0">
                <a:latin typeface="Arial" pitchFamily="34" charset="0"/>
                <a:cs typeface="Arial" pitchFamily="34" charset="0"/>
              </a:rPr>
              <a:t>INICIO  DE LA ESTRATEGIA : 1RO DE ENERO 2015</a:t>
            </a:r>
          </a:p>
          <a:p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r>
              <a:rPr lang="es-AR" sz="2400" smtClean="0">
                <a:latin typeface="Arial" pitchFamily="34" charset="0"/>
                <a:cs typeface="Arial" pitchFamily="34" charset="0"/>
              </a:rPr>
              <a:t>POBLACIÓN OBJETIVO : NIÑOS QUE CUMPLAN 2 MESES DE EDAD A PARTIR DEL 1RO DE ENERO 2015</a:t>
            </a:r>
          </a:p>
          <a:p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r>
              <a:rPr lang="es-AR" sz="2400" smtClean="0">
                <a:latin typeface="Arial" pitchFamily="34" charset="0"/>
                <a:cs typeface="Arial" pitchFamily="34" charset="0"/>
              </a:rPr>
              <a:t>ESQUEMA  : 2 DOSIS </a:t>
            </a:r>
          </a:p>
          <a:p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r>
              <a:rPr lang="es-AR" sz="2400" smtClean="0">
                <a:latin typeface="Arial" pitchFamily="34" charset="0"/>
                <a:cs typeface="Arial" pitchFamily="34" charset="0"/>
              </a:rPr>
              <a:t>EDAD DE VACUNACIÓN : 2 Y 4 MESES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0" y="6524626"/>
            <a:ext cx="919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                                                                              Lineamientos Técnicos: Fundamentos de la Introducción de la Vacuna contra Rotavirus- 2015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71321"/>
            <a:ext cx="10225454" cy="836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6050" tIns="73025" rIns="146050" bIns="73025" anchor="ctr">
            <a:spAutoFit/>
          </a:bodyPr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INCORPORACIÓN </a:t>
            </a:r>
            <a:r>
              <a:rPr lang="es-E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CALENDARIO </a:t>
            </a:r>
            <a:r>
              <a:rPr lang="es-ES" sz="2000" dirty="0">
                <a:solidFill>
                  <a:schemeClr val="hlink"/>
                </a:solidFill>
                <a:latin typeface="Constantia" pitchFamily="18" charset="0"/>
              </a:rPr>
              <a:t>	 </a:t>
            </a:r>
            <a:endParaRPr lang="es-ES" sz="2400" dirty="0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82566" y="448317"/>
            <a:ext cx="7643446" cy="1148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6050" tIns="73025" rIns="146050" bIns="73025" anchor="ctr">
            <a:spAutoFit/>
          </a:bodyPr>
          <a:lstStyle/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sz="2000" b="0" dirty="0">
                <a:latin typeface="Constantia" pitchFamily="18" charset="0"/>
              </a:rPr>
              <a:t>    </a:t>
            </a: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ESQUEMA </a:t>
            </a:r>
            <a:r>
              <a:rPr lang="es-AR" sz="24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r>
              <a:rPr lang="es-AR" sz="2400" b="0" dirty="0">
                <a:latin typeface="Arial" pitchFamily="34" charset="0"/>
                <a:cs typeface="Arial" pitchFamily="34" charset="0"/>
              </a:rPr>
              <a:t>1ra DOSIS :</a:t>
            </a:r>
          </a:p>
          <a:p>
            <a:pPr marL="719138" lvl="1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r>
              <a:rPr lang="es-AR" sz="2400" b="0" dirty="0">
                <a:latin typeface="Arial" pitchFamily="34" charset="0"/>
                <a:cs typeface="Arial" pitchFamily="34" charset="0"/>
              </a:rPr>
              <a:t>EDAD MÍNIMA : 6 SEMANAS </a:t>
            </a:r>
          </a:p>
          <a:p>
            <a:pPr marL="719138" lvl="1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r>
              <a:rPr lang="es-AR" sz="2400" b="0" dirty="0">
                <a:latin typeface="Arial" pitchFamily="34" charset="0"/>
                <a:cs typeface="Arial" pitchFamily="34" charset="0"/>
              </a:rPr>
              <a:t>EDAD MÁXIMA : 14 SEMANAS Y 6 DÍAS (3 MESES Y MEDIO)</a:t>
            </a: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r>
              <a:rPr lang="es-AR" sz="2400" b="0" dirty="0">
                <a:latin typeface="Arial" pitchFamily="34" charset="0"/>
                <a:cs typeface="Arial" pitchFamily="34" charset="0"/>
              </a:rPr>
              <a:t>2da  DOSIS : 24 SEMANAS  ( 6 MESES ) </a:t>
            </a: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r>
              <a:rPr lang="es-AR" sz="2400" b="0" dirty="0">
                <a:latin typeface="Arial" pitchFamily="34" charset="0"/>
                <a:cs typeface="Arial" pitchFamily="34" charset="0"/>
              </a:rPr>
              <a:t>INTERVALO ENTRE DOSIS : 4 SEMANAS </a:t>
            </a:r>
          </a:p>
          <a:p>
            <a:pPr marL="719138" lvl="1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endParaRPr lang="es-AR" sz="2000" dirty="0">
              <a:latin typeface="Constantia" pitchFamily="18" charset="0"/>
            </a:endParaRPr>
          </a:p>
          <a:p>
            <a:pPr marL="719138" lvl="1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endParaRPr lang="es-AR" sz="2000" dirty="0">
              <a:latin typeface="Constantia" pitchFamily="18" charset="0"/>
            </a:endParaRPr>
          </a:p>
          <a:p>
            <a:pPr marL="719138" lvl="1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-"/>
              <a:defRPr/>
            </a:pPr>
            <a:endParaRPr lang="es-AR" sz="2000" dirty="0"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endParaRPr lang="es-AR" sz="2000" dirty="0"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dirty="0">
                <a:latin typeface="Constantia" pitchFamily="18" charset="0"/>
              </a:rPr>
              <a:t>		</a:t>
            </a:r>
          </a:p>
          <a:p>
            <a:pPr lvl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•"/>
              <a:defRPr/>
            </a:pPr>
            <a:endParaRPr lang="es-AR" dirty="0"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sz="1400" dirty="0">
                <a:solidFill>
                  <a:srgbClr val="5F5F5F"/>
                </a:solidFill>
                <a:latin typeface="Constantia" pitchFamily="18" charset="0"/>
              </a:rPr>
              <a:t>	                   </a:t>
            </a: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	  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						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			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•"/>
              <a:defRPr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•"/>
              <a:defRPr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lvl="4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defRPr/>
            </a:pP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                          </a:t>
            </a:r>
            <a:endParaRPr lang="es-ES" dirty="0">
              <a:solidFill>
                <a:srgbClr val="5F5F5F"/>
              </a:solidFill>
              <a:latin typeface="Constantia" pitchFamily="18" charset="0"/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0" y="6524626"/>
            <a:ext cx="919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/>
              <a:t>                                                                              Lineamientos Técnicos: Fundamentos de la Introducción de la Vacuna contra Rotavirus- 2015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28869"/>
            <a:ext cx="9144000" cy="928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ADMINISTRACIÓN CONCOMITANTE VACUNA MONOVALENTE / VACUNAS DEL CALENDARIO 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/>
          <p:cNvGraphicFramePr>
            <a:graphicFrameLocks noGrp="1"/>
          </p:cNvGraphicFramePr>
          <p:nvPr>
            <p:ph type="chart" idx="4294967295"/>
          </p:nvPr>
        </p:nvGraphicFramePr>
        <p:xfrm>
          <a:off x="3494088" y="1255713"/>
          <a:ext cx="5649912" cy="52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497" y="2279651"/>
            <a:ext cx="33029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s-AR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Se lograron altas respuestas inmunes</a:t>
            </a:r>
            <a:endParaRPr lang="en-GB" dirty="0">
              <a:solidFill>
                <a:schemeClr val="tx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546" y="3452813"/>
            <a:ext cx="311980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   No hay reducción de 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   respuesta inmune a los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   antígenos de la vacuna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  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co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-administrados 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</a:rPr>
              <a:t>   niños sanos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720969" y="211139"/>
            <a:ext cx="773869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2400" b="0">
                <a:solidFill>
                  <a:srgbClr val="C00000"/>
                </a:solidFill>
                <a:cs typeface="Arial" pitchFamily="34" charset="0"/>
              </a:rPr>
              <a:t>Co- Administración de Rotarix® con otras Vacunas Pediátricas</a:t>
            </a:r>
          </a:p>
        </p:txBody>
      </p:sp>
      <p:sp>
        <p:nvSpPr>
          <p:cNvPr id="33798" name="Text Box 59"/>
          <p:cNvSpPr txBox="1">
            <a:spLocks noChangeArrowheads="1"/>
          </p:cNvSpPr>
          <p:nvPr/>
        </p:nvSpPr>
        <p:spPr bwMode="auto">
          <a:xfrm>
            <a:off x="0" y="6499225"/>
            <a:ext cx="9083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000" baseline="30000">
                <a:latin typeface="Candara" pitchFamily="34" charset="0"/>
              </a:rPr>
              <a:t>1</a:t>
            </a:r>
            <a:r>
              <a:rPr lang="en-GB" sz="1000">
                <a:latin typeface="Candara" pitchFamily="34" charset="0"/>
              </a:rPr>
              <a:t>Vesikari et al. ESPID 2006. </a:t>
            </a:r>
            <a:r>
              <a:rPr lang="en-GB" sz="1000" baseline="30000">
                <a:latin typeface="Candara" pitchFamily="34" charset="0"/>
              </a:rPr>
              <a:t>2</a:t>
            </a:r>
            <a:r>
              <a:rPr lang="en-GB" sz="1000">
                <a:latin typeface="Candara" pitchFamily="34" charset="0"/>
              </a:rPr>
              <a:t>Dennehy et al. </a:t>
            </a:r>
            <a:r>
              <a:rPr lang="en-GB" sz="1000" i="1">
                <a:latin typeface="Candara" pitchFamily="34" charset="0"/>
              </a:rPr>
              <a:t>Pediatr Infect Dis J</a:t>
            </a:r>
            <a:r>
              <a:rPr lang="en-GB" sz="1000">
                <a:latin typeface="Candara" pitchFamily="34" charset="0"/>
              </a:rPr>
              <a:t> 2005;24:481–7. </a:t>
            </a:r>
            <a:r>
              <a:rPr lang="en-GB" sz="1000" baseline="30000">
                <a:latin typeface="Candara" pitchFamily="34" charset="0"/>
              </a:rPr>
              <a:t>3</a:t>
            </a:r>
            <a:r>
              <a:rPr lang="en-GB" sz="1000">
                <a:latin typeface="Candara" pitchFamily="34" charset="0"/>
              </a:rPr>
              <a:t>Schuster et al. ESPID 2006. </a:t>
            </a:r>
            <a:r>
              <a:rPr lang="en-GB" sz="1000" baseline="30000">
                <a:latin typeface="Candara" pitchFamily="34" charset="0"/>
              </a:rPr>
              <a:t>4</a:t>
            </a:r>
            <a:r>
              <a:rPr lang="en-GB" sz="1000">
                <a:latin typeface="Candara" pitchFamily="34" charset="0"/>
              </a:rPr>
              <a:t>Tejedor et al. ESPID 2006. </a:t>
            </a:r>
            <a:r>
              <a:rPr lang="en-GB" sz="1000" baseline="30000">
                <a:latin typeface="Candara" pitchFamily="34" charset="0"/>
              </a:rPr>
              <a:t>5</a:t>
            </a:r>
            <a:r>
              <a:rPr lang="en-GB" sz="1000">
                <a:latin typeface="Candara" pitchFamily="34" charset="0"/>
              </a:rPr>
              <a:t>Steele et al. ESPID 2005. </a:t>
            </a:r>
            <a:r>
              <a:rPr lang="fr-BE" sz="1000" baseline="30000">
                <a:latin typeface="Candara" pitchFamily="34" charset="0"/>
              </a:rPr>
              <a:t>6</a:t>
            </a:r>
            <a:r>
              <a:rPr lang="fr-BE" sz="1000">
                <a:latin typeface="Candara" pitchFamily="34" charset="0"/>
              </a:rPr>
              <a:t>Tregnaghi et al. </a:t>
            </a:r>
            <a:r>
              <a:rPr lang="en-US" sz="1000">
                <a:latin typeface="Candara" pitchFamily="34" charset="0"/>
              </a:rPr>
              <a:t>ICID 2008</a:t>
            </a:r>
            <a:endParaRPr lang="en-GB" sz="1000">
              <a:latin typeface="Candara" pitchFamily="34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68874" y="6270625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ndara" pitchFamily="34" charset="0"/>
              </a:rPr>
              <a:t>Rotarix® es una marca registrada de GlaxoSmithKline group of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821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VACUNA  VARICELA 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s-A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CARGA DE ENFERMEDAD : 150.000/180.000 CASOS /AÑO </a:t>
            </a:r>
          </a:p>
          <a:p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TASA: 250/450 CASOS /100.000</a:t>
            </a:r>
          </a:p>
          <a:p>
            <a:pPr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 EDAD MAS AFECTADA 1-4 AÑOS </a:t>
            </a:r>
          </a:p>
          <a:p>
            <a:pPr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</a:p>
          <a:p>
            <a:r>
              <a:rPr lang="es-A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AÑO 2015 :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INTRODUCCIÓN DE LA VACUNA A LOS 15 MESES  </a:t>
            </a:r>
          </a:p>
          <a:p>
            <a:endParaRPr lang="es-A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980728"/>
          </a:xfrm>
        </p:spPr>
        <p:txBody>
          <a:bodyPr>
            <a:noAutofit/>
          </a:bodyPr>
          <a:lstStyle/>
          <a:p>
            <a:r>
              <a:rPr lang="es-A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	           VARICELA </a:t>
            </a:r>
            <a:endParaRPr lang="es-A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067944" y="393305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28871"/>
            <a:ext cx="9144000" cy="928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INTRODUCCIÓN A CALENDARIO 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87122"/>
            <a:ext cx="10225454" cy="605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6050" tIns="73025" rIns="146050" bIns="73025" anchor="ctr">
            <a:spAutoFit/>
          </a:bodyPr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VACUNA  </a:t>
            </a:r>
            <a: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ANTIVARICELA 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82566" y="426463"/>
            <a:ext cx="7643446" cy="10486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6050" tIns="73025" rIns="146050" bIns="73025" anchor="ctr">
            <a:spAutoFit/>
          </a:bodyPr>
          <a:lstStyle/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:</a:t>
            </a: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DISMINUIR LA INCIDENCIA , COMPLICACIONES , TASA DE INTERNACIÓN Y MUERTE POR COMPLICACIONES </a:t>
            </a: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261938" indent="-261938" algn="l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- POBLACIÓN : NIÑOS DE 15 MESES : 1 DOSIS     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sz="2000" dirty="0"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sz="2000" dirty="0"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dirty="0">
                <a:latin typeface="Constantia" pitchFamily="18" charset="0"/>
              </a:rPr>
              <a:t>		</a:t>
            </a:r>
          </a:p>
          <a:p>
            <a:pPr lvl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•"/>
            </a:pPr>
            <a:endParaRPr lang="es-AR" dirty="0"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sz="1400" dirty="0">
                <a:solidFill>
                  <a:srgbClr val="5F5F5F"/>
                </a:solidFill>
                <a:latin typeface="Constantia" pitchFamily="18" charset="0"/>
              </a:rPr>
              <a:t>	                   </a:t>
            </a: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	  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						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			</a:t>
            </a: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•"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marL="261938" indent="-261938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Char char="•"/>
            </a:pPr>
            <a:endParaRPr lang="es-AR" dirty="0">
              <a:solidFill>
                <a:srgbClr val="5F5F5F"/>
              </a:solidFill>
              <a:latin typeface="Constantia" pitchFamily="18" charset="0"/>
            </a:endParaRPr>
          </a:p>
          <a:p>
            <a:pPr lvl="4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</a:pPr>
            <a:r>
              <a:rPr lang="es-AR" dirty="0">
                <a:solidFill>
                  <a:srgbClr val="5F5F5F"/>
                </a:solidFill>
                <a:latin typeface="Constantia" pitchFamily="18" charset="0"/>
              </a:rPr>
              <a:t>                          </a:t>
            </a:r>
            <a:endParaRPr lang="es-ES" dirty="0">
              <a:solidFill>
                <a:srgbClr val="5F5F5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	  </a:t>
            </a:r>
            <a:r>
              <a:rPr lang="es-AR" sz="36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 VARICELA : COBERTURAS  </a:t>
            </a:r>
            <a:endParaRPr lang="es-AR" sz="36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24000" y="1772816"/>
          <a:ext cx="609600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36104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AÑO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% NACIONAL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% SAN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LUIS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 93.6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 90.2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0" y="6093297"/>
            <a:ext cx="3502809" cy="432047"/>
          </a:xfrm>
        </p:spPr>
        <p:txBody>
          <a:bodyPr/>
          <a:lstStyle/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DICEI – COBERTURAS DE VACUNACION 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896"/>
            <a:ext cx="9144000" cy="5966208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51920" y="6309320"/>
            <a:ext cx="3816424" cy="365125"/>
          </a:xfrm>
        </p:spPr>
        <p:txBody>
          <a:bodyPr/>
          <a:lstStyle/>
          <a:p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Epi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Info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N33-agosto2018 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934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28875"/>
            <a:ext cx="9144000" cy="928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VACUNACIÓN ANTIPOLIOMIELITICA 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3935412"/>
          </a:xfrm>
        </p:spPr>
        <p:txBody>
          <a:bodyPr/>
          <a:lstStyle/>
          <a:p>
            <a:pPr algn="just"/>
            <a:r>
              <a:rPr lang="es-AR" smtClean="0">
                <a:latin typeface="Arial" pitchFamily="34" charset="0"/>
                <a:cs typeface="Arial" pitchFamily="34" charset="0"/>
              </a:rPr>
              <a:t>EL CAMBIO DE LA VACUNA tOPV / bOPV REPRESENTÓ EL MAYOR PROYECTO MUNDIAL SINCRONIZADO  EN LA HISTORIA DE LA VACUNACIÓN </a:t>
            </a:r>
          </a:p>
        </p:txBody>
      </p:sp>
      <p:sp>
        <p:nvSpPr>
          <p:cNvPr id="1536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AR" sz="32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SWITCH/CAMBIO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6497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es-AR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PORQUÉ SE ELIMINA tOPV ?</a:t>
            </a:r>
          </a:p>
          <a:p>
            <a:pPr algn="just">
              <a:buFont typeface="Wingdings 2" pitchFamily="18" charset="2"/>
              <a:buNone/>
            </a:pPr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POLIOVIRUS 2 ERRADICADO EN EL MUNDO ( 1999)</a:t>
            </a:r>
          </a:p>
          <a:p>
            <a:pPr algn="just">
              <a:buFont typeface="Wingdings 3" pitchFamily="18" charset="2"/>
              <a:buNone/>
            </a:pPr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INTERFIERE CON LA INDUCCIÓN DE ANTICUERPOS TIPO 1 Y 3</a:t>
            </a:r>
          </a:p>
          <a:p>
            <a:pPr algn="just">
              <a:buFont typeface="Wingdings 2" pitchFamily="18" charset="2"/>
              <a:buNone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 2" pitchFamily="18" charset="2"/>
              <a:buNone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-  RIESGO DE PPAV Y DE cPVDV</a:t>
            </a:r>
          </a:p>
          <a:p>
            <a:pPr algn="just"/>
            <a:endParaRPr lang="es-A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AR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AR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VACUNACIÓN SECUENCIAL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contenido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6497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es-AR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PORQUÉ SE INTRODUCE IPV?</a:t>
            </a:r>
          </a:p>
          <a:p>
            <a:pPr algn="just">
              <a:buFont typeface="Wingdings 2" pitchFamily="18" charset="2"/>
              <a:buNone/>
            </a:pPr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MANTIENE LA INMUNIDAD A POLIOVIRUS 2 </a:t>
            </a:r>
          </a:p>
          <a:p>
            <a:pPr algn="just">
              <a:buFont typeface="Wingdings 3" pitchFamily="18" charset="2"/>
              <a:buNone/>
            </a:pPr>
            <a:endParaRPr lang="es-AR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ACELERA LA INDUCCIÓN DE ANTICUERPOS PARA POLIO 1 Y 3</a:t>
            </a:r>
          </a:p>
          <a:p>
            <a:pPr algn="just">
              <a:buFont typeface="Wingdings 2" pitchFamily="18" charset="2"/>
              <a:buNone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 2" pitchFamily="18" charset="2"/>
              <a:buNone/>
            </a:pPr>
            <a:r>
              <a:rPr lang="es-AR" sz="2400" smtClean="0">
                <a:latin typeface="Arial" pitchFamily="34" charset="0"/>
                <a:cs typeface="Arial" pitchFamily="34" charset="0"/>
              </a:rPr>
              <a:t>- REDUCE LOS RIESGOS DE PPAV Y DE cVDPV</a:t>
            </a:r>
          </a:p>
          <a:p>
            <a:pPr algn="just"/>
            <a:endParaRPr lang="es-A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AR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VACUNACIÓN SECUENCIAL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821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43305" y="428289"/>
            <a:ext cx="7529146" cy="430887"/>
          </a:xfrm>
          <a:prstGeom prst="rect">
            <a:avLst/>
          </a:prstGeom>
          <a:noFill/>
          <a:ln>
            <a:noFill/>
          </a:ln>
          <a:effectLst>
            <a:outerShdw blurRad="12700" dist="17961" dir="2700000" algn="ctr" rotWithShape="0">
              <a:srgbClr val="96CCEE">
                <a:alpha val="74997"/>
              </a:srgbClr>
            </a:outerShdw>
          </a:effectLst>
          <a:extLst/>
        </p:spPr>
        <p:txBody>
          <a:bodyPr lIns="0" tIns="0" rIns="0" bIns="0" anchor="ctr">
            <a:spAutoFit/>
          </a:bodyPr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00000"/>
                </a:solidFill>
                <a:cs typeface="Arial" pitchFamily="34" charset="0"/>
              </a:rPr>
              <a:t>    Vacunación secuencial IPV – bOPV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3304" y="1357313"/>
          <a:ext cx="7794476" cy="490337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97238"/>
                <a:gridCol w="3897238"/>
              </a:tblGrid>
              <a:tr h="677882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EDAD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VACUNAS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5098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2 Meses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1° dosis</a:t>
                      </a:r>
                      <a:r>
                        <a:rPr lang="es-AR" sz="2000" baseline="0" dirty="0" smtClean="0">
                          <a:latin typeface="Arial" pitchFamily="34" charset="0"/>
                          <a:cs typeface="Arial" pitchFamily="34" charset="0"/>
                        </a:rPr>
                        <a:t> IPV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5098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4 Meses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2° dosis IPV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5098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6 Meses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3° dosis </a:t>
                      </a:r>
                      <a:r>
                        <a:rPr lang="es-AR" sz="2000" dirty="0" err="1" smtClean="0">
                          <a:latin typeface="Arial" pitchFamily="34" charset="0"/>
                          <a:cs typeface="Arial" pitchFamily="34" charset="0"/>
                        </a:rPr>
                        <a:t>bOPV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5098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15 – 18 Meses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4° dosis </a:t>
                      </a:r>
                      <a:r>
                        <a:rPr lang="es-AR" sz="2000" dirty="0" err="1" smtClean="0">
                          <a:latin typeface="Arial" pitchFamily="34" charset="0"/>
                          <a:cs typeface="Arial" pitchFamily="34" charset="0"/>
                        </a:rPr>
                        <a:t>bOPV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5098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s-AR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y 6 años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5°</a:t>
                      </a:r>
                      <a:r>
                        <a:rPr lang="es-AR" sz="2000" baseline="0" dirty="0" smtClean="0">
                          <a:latin typeface="Arial" pitchFamily="34" charset="0"/>
                          <a:cs typeface="Arial" pitchFamily="34" charset="0"/>
                        </a:rPr>
                        <a:t> dosis </a:t>
                      </a:r>
                      <a:r>
                        <a:rPr lang="es-AR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bOPV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VACUNA VIRUS PAPILOMA HUMANO 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7651" y="953404"/>
            <a:ext cx="8777654" cy="4370171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lIns="146050" tIns="73025" rIns="146050" bIns="73025" anchor="ctr">
            <a:spAutoFit/>
          </a:bodyPr>
          <a:lstStyle/>
          <a:p>
            <a:pPr marL="182563" indent="-182563" algn="l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rgbClr val="FF6600"/>
              </a:buClr>
              <a:buSzPct val="130000"/>
              <a:buFontTx/>
              <a:buNone/>
            </a:pPr>
            <a:r>
              <a:rPr lang="es-ES" sz="24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EL MAYOR IMPACTO DEL VIRUS PAPILOMA HUMANO (VPH ) EN EL CAMPO SANITARIO SURGIÓ CON EL CONOCIMIENTO DE SU POTENCIAL ONCÓGENICO Y SU ASOCIACIÓN CON TUMORES HUMANOS , ESPECIALMENTE , CON EL CÁNCER DE CUELLO UTERINO O CÁNCER CERVICAL ( CCU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)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91264" cy="326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/>
                <a:gridCol w="2057400"/>
                <a:gridCol w="1656184"/>
                <a:gridCol w="2458616"/>
              </a:tblGrid>
              <a:tr h="1035851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Características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VPH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2 ( Cervarix)</a:t>
                      </a:r>
                    </a:p>
                    <a:p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GSK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VPH 4 (Gardasil)</a:t>
                      </a:r>
                    </a:p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MSD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VPH 9 ( Gardasil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9)</a:t>
                      </a:r>
                    </a:p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MSD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es-AR" sz="1600" dirty="0" smtClean="0">
                          <a:latin typeface="Arial" pitchFamily="34" charset="0"/>
                          <a:cs typeface="Arial" pitchFamily="34" charset="0"/>
                        </a:rPr>
                        <a:t>PARTICULAS</a:t>
                      </a:r>
                      <a:r>
                        <a:rPr lang="es-AR" sz="1600" baseline="0" dirty="0" smtClean="0">
                          <a:latin typeface="Arial" pitchFamily="34" charset="0"/>
                          <a:cs typeface="Arial" pitchFamily="34" charset="0"/>
                        </a:rPr>
                        <a:t> SIMILARES AL VIRUS (VLP)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latin typeface="Arial" pitchFamily="34" charset="0"/>
                          <a:cs typeface="Arial" pitchFamily="34" charset="0"/>
                        </a:rPr>
                        <a:t>  16  Y 18 </a:t>
                      </a:r>
                      <a:endParaRPr lang="es-A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6-11</a:t>
                      </a:r>
                      <a:r>
                        <a:rPr lang="es-AR" b="1" dirty="0" smtClean="0">
                          <a:latin typeface="Arial" pitchFamily="34" charset="0"/>
                          <a:cs typeface="Arial" pitchFamily="34" charset="0"/>
                        </a:rPr>
                        <a:t>-16-18</a:t>
                      </a:r>
                      <a:r>
                        <a:rPr lang="es-AR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latin typeface="Arial" pitchFamily="34" charset="0"/>
                          <a:cs typeface="Arial" pitchFamily="34" charset="0"/>
                        </a:rPr>
                        <a:t>6-11-16-18-</a:t>
                      </a:r>
                      <a:r>
                        <a:rPr lang="es-A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31-33-45-52-58</a:t>
                      </a:r>
                      <a:r>
                        <a:rPr lang="es-AR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00296">
                <a:tc>
                  <a:txBody>
                    <a:bodyPr/>
                    <a:lstStyle/>
                    <a:p>
                      <a:r>
                        <a:rPr lang="es-AR" sz="1600" dirty="0" smtClean="0">
                          <a:latin typeface="Arial" pitchFamily="34" charset="0"/>
                          <a:cs typeface="Arial" pitchFamily="34" charset="0"/>
                        </a:rPr>
                        <a:t>ADYUVANTE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ASO4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( Hidróxido de Al +monofosforil lípido A)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Sulfato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hidroxifosfato de aluminio amorfo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Ídem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-396552" y="274638"/>
            <a:ext cx="8352928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			</a:t>
            </a:r>
            <a:r>
              <a:rPr lang="es-AR" sz="4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Vacunas VPH </a:t>
            </a:r>
            <a:endParaRPr lang="es-AR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Usuario\Downloads\vph n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066" y="39688"/>
            <a:ext cx="3426069" cy="5837237"/>
          </a:xfrm>
          <a:noFill/>
        </p:spPr>
      </p:pic>
      <p:sp>
        <p:nvSpPr>
          <p:cNvPr id="6" name="5 CuadroTexto"/>
          <p:cNvSpPr txBox="1"/>
          <p:nvPr/>
        </p:nvSpPr>
        <p:spPr>
          <a:xfrm>
            <a:off x="4644008" y="260650"/>
            <a:ext cx="3672408" cy="1077188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12" tIns="45705" rIns="91412" bIns="4570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i="1" u="sng" kern="0" dirty="0">
                <a:solidFill>
                  <a:sysClr val="window" lastClr="FFFFFF"/>
                </a:solidFill>
                <a:latin typeface="Calibri"/>
              </a:rPr>
              <a:t>INICIO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kern="0" dirty="0">
                <a:solidFill>
                  <a:sysClr val="window" lastClr="FFFFFF"/>
                </a:solidFill>
                <a:latin typeface="Calibri"/>
              </a:rPr>
              <a:t>3 DE OCTUBRE 2011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717074" y="1700214"/>
            <a:ext cx="3744057" cy="138496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12" tIns="45705" rIns="91412" bIns="4570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u="sng" kern="0" dirty="0">
                <a:solidFill>
                  <a:srgbClr val="7030A0"/>
                </a:solidFill>
                <a:latin typeface="Calibri"/>
                <a:cs typeface="Arial" charset="0"/>
              </a:rPr>
              <a:t>PROPÓSITOS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Reducción de la incidencia y mortalidad por CCU en las mujeres residentes en Argentina.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59216" y="3357564"/>
            <a:ext cx="3385038" cy="138496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12" tIns="45705" rIns="91412" bIns="4570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i="1" u="sng" kern="0" dirty="0">
                <a:solidFill>
                  <a:srgbClr val="7030A0"/>
                </a:solidFill>
                <a:latin typeface="Calibri"/>
                <a:cs typeface="Arial" charset="0"/>
              </a:rPr>
              <a:t>POBLACIÓN OBJETIVO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Niñas de 11 años de edad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Nacidas a partir del 1 de enero 2000.</a:t>
            </a:r>
            <a:endParaRPr lang="es-AR" sz="20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: INTRODUCE VACUNA BIVALENTE CON ESQUEMA DE 3 DOSIS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: TRANSICIÓN A VACUNA CUADRIVALENTE  CON ESQUEMA DE 3 DOSIS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: ESQUEMA DE 2 DOSIS EN &lt; 14 AÑOS 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: VACUNACIÓN DE VARONES  A LOS 11 AÑOS 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0032" y="6237312"/>
            <a:ext cx="3352800" cy="365125"/>
          </a:xfrm>
        </p:spPr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LINEAMIENTOS TECNICOS –DiCEI –MSN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9001000" cy="864096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VACUNACIÓN VPH: ARGENTINA  </a:t>
            </a:r>
            <a:endParaRPr lang="es-A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6051"/>
            <a:ext cx="8396288" cy="7626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VPH EN  VARONES </a:t>
            </a:r>
            <a:endParaRPr lang="en-US" sz="32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60451" y="1052736"/>
            <a:ext cx="8560022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PORQUÉ INCORPORARLA  A VARONES ?</a:t>
            </a: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1- LA VACUNACIÓN  DE LOS VARONES ES COSTO/EFECTIVA SI NO SE LOGRAN COBERTURAS  </a:t>
            </a: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&gt; 80% EN MUJERES CON ESQUEMA COMPLETO </a:t>
            </a: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2- PREVIENE EL CÁNCER DE PENE , ANO,CABEZA  Y CUELLO, VERRUGAS GENITALES  </a:t>
            </a: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3- PROTECCIÓN INDIRECTA DE LA MUJER NO VACUNADA ( EFECTO REBAÑO)</a:t>
            </a: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4- PROTECCIÓN DIRECTA DE HOMBRES QUE TIENEN SEXO CON HOMBRES </a:t>
            </a: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20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5364088" y="6237312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– SAGE  2016-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LINEAMIENTOS TECNICOS DiCEI-MSN 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COBERTURAS ?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46612" y="123827"/>
            <a:ext cx="8250777" cy="58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Cobertura de vacunación contra VPH 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46612" y="645053"/>
            <a:ext cx="8250777" cy="4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500" b="1" dirty="0">
                <a:solidFill>
                  <a:srgbClr val="C00000"/>
                </a:solidFill>
                <a:latin typeface="Calibri" pitchFamily="34" charset="0"/>
              </a:rPr>
              <a:t>Argentina 2011-2017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2879424"/>
              </p:ext>
            </p:extLst>
          </p:nvPr>
        </p:nvGraphicFramePr>
        <p:xfrm>
          <a:off x="179512" y="1387928"/>
          <a:ext cx="8424936" cy="42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Llamada rectangular redondeada">
            <a:extLst>
              <a:ext uri="{FF2B5EF4-FFF2-40B4-BE49-F238E27FC236}">
                <a16:creationId xmlns:a16="http://schemas.microsoft.com/office/drawing/2014/main" xmlns="" id="{132D058E-513E-40BC-B4BA-82A2BAB191AB}"/>
              </a:ext>
            </a:extLst>
          </p:cNvPr>
          <p:cNvSpPr/>
          <p:nvPr/>
        </p:nvSpPr>
        <p:spPr bwMode="auto">
          <a:xfrm>
            <a:off x="7132604" y="5740207"/>
            <a:ext cx="1724002" cy="653691"/>
          </a:xfrm>
          <a:prstGeom prst="wedgeRoundRectCallout">
            <a:avLst>
              <a:gd name="adj1" fmla="val -19790"/>
              <a:gd name="adj2" fmla="val -6886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algn="ctr" defTabSz="914179">
              <a:defRPr/>
            </a:pPr>
            <a:r>
              <a:rPr lang="es-AR" sz="1600" dirty="0">
                <a:latin typeface="Calibri" panose="020F0502020204030204" pitchFamily="34" charset="0"/>
              </a:rPr>
              <a:t>Incorporación varones </a:t>
            </a:r>
          </a:p>
        </p:txBody>
      </p:sp>
      <p:sp>
        <p:nvSpPr>
          <p:cNvPr id="2" name="1 Llamada rectangular redondeada">
            <a:extLst>
              <a:ext uri="{FF2B5EF4-FFF2-40B4-BE49-F238E27FC236}">
                <a16:creationId xmlns:a16="http://schemas.microsoft.com/office/drawing/2014/main" xmlns="" id="{132D058E-513E-40BC-B4BA-82A2BAB191AB}"/>
              </a:ext>
            </a:extLst>
          </p:cNvPr>
          <p:cNvSpPr/>
          <p:nvPr/>
        </p:nvSpPr>
        <p:spPr bwMode="auto">
          <a:xfrm>
            <a:off x="683568" y="5598347"/>
            <a:ext cx="1724002" cy="653691"/>
          </a:xfrm>
          <a:prstGeom prst="wedgeRoundRectCallout">
            <a:avLst>
              <a:gd name="adj1" fmla="val -19790"/>
              <a:gd name="adj2" fmla="val -6886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algn="ctr" defTabSz="914179">
              <a:defRPr/>
            </a:pPr>
            <a:r>
              <a:rPr lang="es-AR" sz="1600" dirty="0">
                <a:latin typeface="Calibri" panose="020F0502020204030204" pitchFamily="34" charset="0"/>
              </a:rPr>
              <a:t>Inicio en octubre de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69327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FALTA DE INDICACIÓN MÉDICA ?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PREJUICIOS RELACIONADOS AL INICIO DE LA ACTIVIDAD SEXUAL? 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DUDAS SOBRE SU SEGURIDAD ? 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DESCONOCIMIENTO DEL IMPACTO DE LA VACUNACIÓN ?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6680"/>
          </a:xfrm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PORQUE BAJAS COBERTURAS </a:t>
            </a:r>
            <a:r>
              <a:rPr lang="es-AR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A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852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83832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marL="365760" indent="-256032">
              <a:buNone/>
              <a:defRPr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365760" indent="-256032">
              <a:buNone/>
              <a:defRPr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  El impacto positivo en la salud pública de la vacuna VPH depende de la aceptación de la vacuna para alcanzar una alta cobertura de Vacunación : </a:t>
            </a:r>
            <a:r>
              <a:rPr lang="es-E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esta es la razón por la cual es importante manejar correctamente cualquier rumor  relacionado a la seguridad de la vacuna</a:t>
            </a:r>
          </a:p>
          <a:p>
            <a:pPr marL="365760" indent="-256032">
              <a:buNone/>
              <a:defRPr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buNone/>
              <a:defRPr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 DE LA VACUNACIÓN  </a:t>
            </a:r>
            <a:endParaRPr lang="es-AR" sz="28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92088"/>
            <a:ext cx="8705850" cy="2413000"/>
          </a:xfrm>
          <a:solidFill>
            <a:srgbClr val="FFFFCC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s-AR" sz="16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de genotipos de </a:t>
            </a:r>
            <a:r>
              <a:rPr lang="es-AR" sz="1600" b="1" cap="al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vph</a:t>
            </a:r>
            <a:r>
              <a:rPr lang="es-AR" sz="16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mujeres adolescentes:  </a:t>
            </a:r>
            <a:br>
              <a:rPr lang="es-AR" sz="16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6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primer paso hacia la vigilancia de la infección en la Argentina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cap="all" dirty="0" err="1">
                <a:latin typeface="Arial" panose="020B0604020202020204" pitchFamily="34" charset="0"/>
                <a:cs typeface="Arial" panose="020B0604020202020204" pitchFamily="34" charset="0"/>
              </a:rPr>
              <a:t>gONZALEZ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 JV.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, DELUCA GD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., BASILETTI JA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., LIOTTA DJ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.,  KATZ N.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,  VIZZOTTI C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., PICCONI MA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1100" cap="all" dirty="0" err="1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cap="all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cap="all" dirty="0" err="1">
                <a:latin typeface="Arial" panose="020B0604020202020204" pitchFamily="34" charset="0"/>
                <a:cs typeface="Arial" panose="020B0604020202020204" pitchFamily="34" charset="0"/>
              </a:rPr>
              <a:t>vigilancia</a:t>
            </a:r>
            <a:r>
              <a:rPr lang="en-US" sz="1100" cap="all" dirty="0">
                <a:latin typeface="Arial" panose="020B0604020202020204" pitchFamily="34" charset="0"/>
                <a:cs typeface="Arial" panose="020B0604020202020204" pitchFamily="34" charset="0"/>
              </a:rPr>
              <a:t> HPV </a:t>
            </a:r>
            <a:r>
              <a:rPr lang="en-US" sz="11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Malbran</a:t>
            </a:r>
            <a:r>
              <a:rPr lang="es-E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400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 Servicio Virus Oncogénicos, Laboratorio Nacional y Regional de Referencia para VPH (OPS/OMS)</a:t>
            </a:r>
            <a:r>
              <a:rPr lang="es-AR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Enfermedades Infecciosas-ANLIS  “Dr Malbrán”.</a:t>
            </a:r>
            <a:r>
              <a:rPr lang="es-AR" sz="1400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Facultad de Medicina, Universidad Nacional del Nordeste. </a:t>
            </a:r>
            <a:r>
              <a:rPr lang="es-AR" sz="1400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Facultad de Ciencias Exactas, Químicas y Naturales, Universidad Nacional de Misiones. </a:t>
            </a:r>
            <a:r>
              <a:rPr lang="es-AR" sz="1400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AR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Dirección de Control de Enfermedades </a:t>
            </a:r>
            <a:r>
              <a:rPr lang="es-AR" sz="1400" dirty="0" err="1">
                <a:latin typeface="Arial" panose="020B0604020202020204" pitchFamily="34" charset="0"/>
                <a:cs typeface="Arial" panose="020B0604020202020204" pitchFamily="34" charset="0"/>
              </a:rPr>
              <a:t>Inmunoprevenibles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, MSAL.</a:t>
            </a:r>
            <a:r>
              <a:rPr lang="es-ES" sz="14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Grupo de estudio de vigilancia VPH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Malbrán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(Hospitales de CABA: Argerich, Durand, Rivadavia. Evita Pueblo de Berazategui. Centro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Inegral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 Salud Banda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UPAs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 la cuidad de La Banda y Santiago del Estero. Hospital Madariaga,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Posadas, Misiones. </a:t>
            </a:r>
            <a:endParaRPr lang="es-ES" alt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2520950"/>
            <a:ext cx="8705850" cy="35829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s-AR" altLang="es-A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AR" altLang="es-A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Primera etapa</a:t>
            </a:r>
            <a:r>
              <a:rPr lang="es-AR" alt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Determinar la prevalencia de VPH tipo-específica en mujeres adolescentes (</a:t>
            </a:r>
            <a:r>
              <a:rPr lang="es-AR" alt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15-16 años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AR" alt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sexualmente activas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alt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no vacunadas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, en muestras </a:t>
            </a:r>
            <a:r>
              <a:rPr lang="es-AR" alt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cérvicovaginales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consultantes de las secciones de adolescencia de 6 hospitales públicos de Argentina, 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recogidas desde marzo 2014-junio 2015. </a:t>
            </a:r>
            <a:r>
              <a:rPr lang="es-AR" altLang="es-AR" sz="16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(LINEA BASAL- COMPLETADA, reclutamiento de 957 adolescentes)</a:t>
            </a:r>
            <a:endParaRPr lang="es-AR" altLang="es-A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AR" altLang="es-A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Segunda etapa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: Determinar la prevalencia de VPH tipo-específica en mujeres adolescentes </a:t>
            </a:r>
            <a:r>
              <a:rPr lang="es-AR" alt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(15-17 años) sexualmente activas, vacunadas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, en muestras </a:t>
            </a:r>
            <a:r>
              <a:rPr lang="es-AR" alt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cérvicovaginales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consultantes de las secciones de adolescencia de los mismos hospitales públicos que participaron en la 1º etapa, recogidas entre marzo 2017 – marzo 2018 . </a:t>
            </a:r>
            <a:r>
              <a:rPr lang="es-AR" altLang="es-AR" sz="16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curso: se estima reclutar 2000 adolescentes)</a:t>
            </a:r>
            <a:r>
              <a:rPr lang="es-AR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A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altLang="es-A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Tercera etapa:</a:t>
            </a:r>
            <a:r>
              <a:rPr lang="es-ES" alt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Comparar los datos obtenidos en ambos estudios y monitorear posibles cambios de las prevalencias tipo-específicas en la población vacunada</a:t>
            </a:r>
          </a:p>
          <a:p>
            <a:pPr>
              <a:lnSpc>
                <a:spcPct val="80000"/>
              </a:lnSpc>
            </a:pPr>
            <a:endParaRPr lang="es-ES" alt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ES" alt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ES" alt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ES" alt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A637F6D-165C-488F-9B66-DDBA6B399846}"/>
              </a:ext>
            </a:extLst>
          </p:cNvPr>
          <p:cNvGrpSpPr/>
          <p:nvPr/>
        </p:nvGrpSpPr>
        <p:grpSpPr>
          <a:xfrm>
            <a:off x="7026975" y="5862465"/>
            <a:ext cx="1917000" cy="900000"/>
            <a:chOff x="9369300" y="5862465"/>
            <a:chExt cx="2556000" cy="900000"/>
          </a:xfrm>
        </p:grpSpPr>
        <p:pic>
          <p:nvPicPr>
            <p:cNvPr id="5" name="Picture 2" descr="http://www.anlis.gov.ar/wp-content/uploads/2016/08/peque%C3%B1o.jpg">
              <a:extLst>
                <a:ext uri="{FF2B5EF4-FFF2-40B4-BE49-F238E27FC236}">
                  <a16:creationId xmlns:a16="http://schemas.microsoft.com/office/drawing/2014/main" xmlns="" id="{978E01E1-2527-403B-8B44-599C5CC1F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127" t="7921" r="8039" b="8837"/>
            <a:stretch/>
          </p:blipFill>
          <p:spPr bwMode="auto">
            <a:xfrm>
              <a:off x="9369300" y="5862465"/>
              <a:ext cx="10426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3FC1AA12-2A22-4792-8BD5-36A90FE4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654"/>
            <a:stretch/>
          </p:blipFill>
          <p:spPr>
            <a:xfrm>
              <a:off x="10488644" y="5862465"/>
              <a:ext cx="1436656" cy="847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60039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04B5A74-894C-4D35-928E-0E8988369644}"/>
              </a:ext>
            </a:extLst>
          </p:cNvPr>
          <p:cNvGrpSpPr/>
          <p:nvPr/>
        </p:nvGrpSpPr>
        <p:grpSpPr>
          <a:xfrm>
            <a:off x="-225737" y="-185193"/>
            <a:ext cx="9240759" cy="7014811"/>
            <a:chOff x="-300983" y="-185193"/>
            <a:chExt cx="12321012" cy="701481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xmlns="" id="{048523F6-957B-4A36-8B00-E3ACA5EC0957}"/>
                </a:ext>
              </a:extLst>
            </p:cNvPr>
            <p:cNvGrpSpPr/>
            <p:nvPr/>
          </p:nvGrpSpPr>
          <p:grpSpPr>
            <a:xfrm>
              <a:off x="122832" y="5929618"/>
              <a:ext cx="2556000" cy="900000"/>
              <a:chOff x="9465548" y="0"/>
              <a:chExt cx="2500368" cy="791902"/>
            </a:xfrm>
          </p:grpSpPr>
          <p:pic>
            <p:nvPicPr>
              <p:cNvPr id="4" name="Picture 2" descr="http://www.anlis.gov.ar/wp-content/uploads/2016/08/peque%C3%B1o.jpg">
                <a:extLst>
                  <a:ext uri="{FF2B5EF4-FFF2-40B4-BE49-F238E27FC236}">
                    <a16:creationId xmlns:a16="http://schemas.microsoft.com/office/drawing/2014/main" xmlns="" id="{0521458F-4A4A-4F3D-9499-91F06740F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127" t="7921" r="8039" b="8837"/>
              <a:stretch/>
            </p:blipFill>
            <p:spPr bwMode="auto">
              <a:xfrm>
                <a:off x="9465548" y="0"/>
                <a:ext cx="1019908" cy="791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xmlns="" id="{823E5302-42D2-43F8-941E-0C1A0A352A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8654"/>
              <a:stretch/>
            </p:blipFill>
            <p:spPr>
              <a:xfrm>
                <a:off x="10560529" y="0"/>
                <a:ext cx="1405387" cy="745587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xmlns="" id="{68A1C7C2-66FF-4BA6-B8D6-633E5B869670}"/>
                </a:ext>
              </a:extLst>
            </p:cNvPr>
            <p:cNvGrpSpPr/>
            <p:nvPr/>
          </p:nvGrpSpPr>
          <p:grpSpPr>
            <a:xfrm>
              <a:off x="-300983" y="-185193"/>
              <a:ext cx="12255951" cy="3600000"/>
              <a:chOff x="-536202" y="-152109"/>
              <a:chExt cx="12255951" cy="3600000"/>
            </a:xfrm>
          </p:grpSpPr>
          <p:graphicFrame>
            <p:nvGraphicFramePr>
              <p:cNvPr id="8" name="4 Gráfico">
                <a:extLst>
                  <a:ext uri="{FF2B5EF4-FFF2-40B4-BE49-F238E27FC236}">
                    <a16:creationId xmlns:a16="http://schemas.microsoft.com/office/drawing/2014/main" xmlns="" id="{BB519627-F5A0-4487-A6A9-4E34977F21A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1713781719"/>
                  </p:ext>
                </p:extLst>
              </p:nvPr>
            </p:nvGraphicFramePr>
            <p:xfrm>
              <a:off x="-536202" y="141310"/>
              <a:ext cx="4032000" cy="255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9" name="2 Gráfico">
                <a:extLst>
                  <a:ext uri="{FF2B5EF4-FFF2-40B4-BE49-F238E27FC236}">
                    <a16:creationId xmlns:a16="http://schemas.microsoft.com/office/drawing/2014/main" xmlns="" id="{9282A4DA-273F-4DAA-88C6-E9021A02331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="" xmlns:p14="http://schemas.microsoft.com/office/powerpoint/2010/main" val="726219630"/>
                  </p:ext>
                </p:extLst>
              </p:nvPr>
            </p:nvGraphicFramePr>
            <p:xfrm>
              <a:off x="3079749" y="-152109"/>
              <a:ext cx="8640000" cy="36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0499E02A-908C-4D2D-A807-06E1594E184D}"/>
                </a:ext>
              </a:extLst>
            </p:cNvPr>
            <p:cNvGrpSpPr/>
            <p:nvPr/>
          </p:nvGrpSpPr>
          <p:grpSpPr>
            <a:xfrm>
              <a:off x="-63219" y="3247685"/>
              <a:ext cx="12083248" cy="3564000"/>
              <a:chOff x="-350594" y="3350526"/>
              <a:chExt cx="12083248" cy="3564000"/>
            </a:xfrm>
          </p:grpSpPr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xmlns="" id="{01F1CB21-33D0-4A4E-9304-F178014377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1876108139"/>
                  </p:ext>
                </p:extLst>
              </p:nvPr>
            </p:nvGraphicFramePr>
            <p:xfrm>
              <a:off x="-350594" y="3707199"/>
              <a:ext cx="4032000" cy="255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xmlns="" id="{A77524ED-3A7C-4B0A-87B9-42A8BD2D57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3741684829"/>
                  </p:ext>
                </p:extLst>
              </p:nvPr>
            </p:nvGraphicFramePr>
            <p:xfrm>
              <a:off x="3308654" y="3350526"/>
              <a:ext cx="8424000" cy="35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</p:grpSp>
      <p:sp>
        <p:nvSpPr>
          <p:cNvPr id="14" name="1 CuadroTexto">
            <a:extLst>
              <a:ext uri="{FF2B5EF4-FFF2-40B4-BE49-F238E27FC236}">
                <a16:creationId xmlns:a16="http://schemas.microsoft.com/office/drawing/2014/main" xmlns="" id="{D78B9C33-0A17-4EE5-A718-F03813C0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51" y="2492897"/>
            <a:ext cx="231944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alt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Método: PCR- hibridación reversa</a:t>
            </a:r>
          </a:p>
          <a:p>
            <a:pPr algn="ctr"/>
            <a:r>
              <a:rPr lang="es-AR" alt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 (Validado por WHO HPV </a:t>
            </a:r>
            <a:r>
              <a:rPr lang="es-AR" altLang="es-A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LabNet</a:t>
            </a:r>
            <a:r>
              <a:rPr lang="es-AR" alt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20552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VACUNACION EN EMBARAZADAS </a:t>
            </a:r>
            <a:endParaRPr lang="es-AR" sz="28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AR" sz="28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  </a:t>
            </a:r>
            <a:r>
              <a:rPr lang="es-AR" sz="2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ANTIGRIPAL  en EMBARAZADAS</a:t>
            </a:r>
            <a:endParaRPr lang="es-AR" sz="28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268761"/>
            <a:ext cx="7920880" cy="52937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s-AR" sz="20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lvl="1" algn="just"/>
            <a:r>
              <a:rPr lang="es-AR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EVIDENCIA CIENTÍFICA </a:t>
            </a:r>
            <a:r>
              <a:rPr lang="es-AR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DEMOSTRÓ</a:t>
            </a:r>
          </a:p>
          <a:p>
            <a:pPr marL="0" lvl="1" algn="just"/>
            <a:endParaRPr lang="es-AR" sz="2400" b="1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400" dirty="0"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s-AR" sz="2400" dirty="0" smtClean="0">
                <a:latin typeface="Arial" pitchFamily="34" charset="0"/>
                <a:ea typeface="+mj-ea"/>
                <a:cs typeface="Arial" pitchFamily="34" charset="0"/>
              </a:rPr>
              <a:t>s eficaz para la protección de la madre y del feto a través del pasaje de anticuerpos por la placenta. </a:t>
            </a:r>
            <a:r>
              <a:rPr lang="es-AR" sz="2400" b="1" dirty="0" smtClean="0">
                <a:latin typeface="Arial" pitchFamily="34" charset="0"/>
                <a:ea typeface="+mj-ea"/>
                <a:cs typeface="Arial" pitchFamily="34" charset="0"/>
              </a:rPr>
              <a:t>Protege al niño hasta los 6 meses de edad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AR" sz="9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400" dirty="0" smtClean="0">
                <a:latin typeface="Arial" pitchFamily="34" charset="0"/>
                <a:ea typeface="+mj-ea"/>
                <a:cs typeface="Arial" pitchFamily="34" charset="0"/>
              </a:rPr>
              <a:t>Las embarazadas presentan mayor riesgo de enfermedad grave, hospitalizaciones y muerte por influenza, que persiste en el puerperio inmediato.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AR" sz="9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400" dirty="0">
                <a:latin typeface="Arial" pitchFamily="34" charset="0"/>
                <a:ea typeface="+mj-ea"/>
                <a:cs typeface="Arial" pitchFamily="34" charset="0"/>
              </a:rPr>
              <a:t>Existe mayor riesgo de muerte fetal, perinatal, parto prematuro y retardo de crecimiento </a:t>
            </a:r>
            <a:r>
              <a:rPr lang="es-AR" sz="2400" dirty="0" smtClean="0">
                <a:latin typeface="Arial" pitchFamily="34" charset="0"/>
                <a:ea typeface="+mj-ea"/>
                <a:cs typeface="Arial" pitchFamily="34" charset="0"/>
              </a:rPr>
              <a:t>intrauterino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AR" sz="2000" dirty="0" smtClean="0">
              <a:latin typeface="+mj-lt"/>
              <a:ea typeface="+mj-ea"/>
              <a:cs typeface="+mj-cs"/>
            </a:endParaRPr>
          </a:p>
          <a:p>
            <a:pPr algn="just"/>
            <a:endParaRPr lang="es-AR" sz="2000" b="1" u="sng" dirty="0" smtClean="0">
              <a:latin typeface="+mj-lt"/>
              <a:ea typeface="+mj-ea"/>
              <a:cs typeface="+mj-cs"/>
            </a:endParaRPr>
          </a:p>
          <a:p>
            <a:pPr algn="just">
              <a:buFont typeface="Wingdings" pitchFamily="2" charset="2"/>
              <a:buChar char="ü"/>
            </a:pPr>
            <a:endParaRPr lang="es-AR" sz="20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i="1" dirty="0" smtClean="0"/>
              <a:t>Objetivo:</a:t>
            </a:r>
            <a:endParaRPr lang="es-AR" sz="2000" dirty="0" smtClean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AR" sz="2000" dirty="0" smtClean="0"/>
              <a:t>Disminuir la morbimortalidad por coqueluche en lactantes pequeños.</a:t>
            </a:r>
          </a:p>
          <a:p>
            <a:pPr algn="just"/>
            <a:endParaRPr lang="es-AR" sz="2000" dirty="0" smtClean="0"/>
          </a:p>
          <a:p>
            <a:pPr algn="just"/>
            <a:r>
              <a:rPr lang="es-AR" sz="2000" b="1" i="1" dirty="0" smtClean="0"/>
              <a:t>Esquema: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AR" sz="2000" b="1" dirty="0" smtClean="0"/>
              <a:t>Vacunar con </a:t>
            </a:r>
            <a:r>
              <a:rPr lang="es-AR" sz="2000" b="1" dirty="0" err="1" smtClean="0"/>
              <a:t>dTpa</a:t>
            </a:r>
            <a:r>
              <a:rPr lang="es-AR" sz="2000" b="1" dirty="0" smtClean="0"/>
              <a:t> en cada embarazo, luego de la  vigésima (20°) </a:t>
            </a:r>
            <a:r>
              <a:rPr lang="es-AR" sz="2000" dirty="0" smtClean="0"/>
              <a:t>semana de embarazo, independientemente de la edad, antecedente de vacunación con </a:t>
            </a:r>
            <a:r>
              <a:rPr lang="es-AR" sz="2000" dirty="0" err="1" smtClean="0"/>
              <a:t>dTpa</a:t>
            </a:r>
            <a:r>
              <a:rPr lang="es-AR" sz="2000" dirty="0" smtClean="0"/>
              <a:t> u otras vacunas con componente antitetánico y del tiempo transcurrido desde el embarazo anterior.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S" sz="2000" b="1" dirty="0" smtClean="0"/>
              <a:t>Vacunación</a:t>
            </a:r>
            <a:r>
              <a:rPr lang="es-ES" sz="2000" dirty="0" smtClean="0"/>
              <a:t> de las madres en el post parto inmediato o de </a:t>
            </a:r>
            <a:r>
              <a:rPr lang="es-ES" sz="2000" b="1" dirty="0" smtClean="0"/>
              <a:t>ambos padres</a:t>
            </a:r>
            <a:r>
              <a:rPr lang="es-ES" sz="2000" dirty="0" smtClean="0"/>
              <a:t>, llamada también estrategia “capullo” Para niños </a:t>
            </a:r>
            <a:r>
              <a:rPr lang="es-ES" sz="2000" b="1" dirty="0" smtClean="0"/>
              <a:t>prematuros con peso menor a 1500 gr.</a:t>
            </a:r>
            <a:endParaRPr lang="es-ES" sz="20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s-AR" sz="32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VACUNACIÓN  DTaP EN EMBARAZADA </a:t>
            </a:r>
            <a:endParaRPr lang="es-AR" sz="32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PORQUE EMBARAZADA?</a:t>
            </a:r>
          </a:p>
          <a:p>
            <a:pPr>
              <a:buNone/>
            </a:pPr>
            <a:endParaRPr lang="es-AR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AR" b="1" dirty="0" smtClean="0">
                <a:latin typeface="Arial" pitchFamily="34" charset="0"/>
                <a:cs typeface="Arial" pitchFamily="34" charset="0"/>
              </a:rPr>
              <a:t>- TRANSFERENCIA DE ANTICUERPOS DISMINUYE 66.5% LA TASA DE LETALIDAD </a:t>
            </a:r>
          </a:p>
          <a:p>
            <a:pPr lvl="1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s-AR" dirty="0" smtClean="0"/>
          </a:p>
          <a:p>
            <a:pPr lvl="1"/>
            <a:endParaRPr lang="es-AR" dirty="0" smtClean="0"/>
          </a:p>
          <a:p>
            <a:pPr lvl="1"/>
            <a:endParaRPr lang="es-AR" dirty="0" smtClean="0"/>
          </a:p>
        </p:txBody>
      </p:sp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s-AR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Vacunación Pertussis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 2" pitchFamily="18" charset="2"/>
              <a:buNone/>
            </a:pPr>
            <a:endParaRPr lang="es-AR" sz="2800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s-A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PORQUÉ EN TODOS LOS EMBARAZOS ?</a:t>
            </a:r>
          </a:p>
          <a:p>
            <a:pPr lvl="1"/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AR" sz="2400" b="1" dirty="0" smtClean="0">
                <a:latin typeface="Arial" pitchFamily="34" charset="0"/>
                <a:cs typeface="Arial" pitchFamily="34" charset="0"/>
              </a:rPr>
              <a:t>PORQUE EL NIVEL DE ANTICUERPOS POST VACUNACIÓN  DISMINUYE 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( 9 - 15 MESES ) </a:t>
            </a:r>
          </a:p>
          <a:p>
            <a:pPr lvl="1"/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AR" sz="2400" b="1" dirty="0" smtClean="0">
                <a:latin typeface="Arial" pitchFamily="34" charset="0"/>
                <a:cs typeface="Arial" pitchFamily="34" charset="0"/>
              </a:rPr>
              <a:t>DEBEMOS TENER  BUEN NIVEL DE ANTICUERPOS  EN CADA  EMBARAZO  PARA SU PASAJE TRASPLACENTARIO  </a:t>
            </a:r>
          </a:p>
          <a:p>
            <a:pPr lvl="1"/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AR" dirty="0" smtClean="0"/>
          </a:p>
          <a:p>
            <a:pPr lvl="1"/>
            <a:endParaRPr lang="es-AR" dirty="0" smtClean="0"/>
          </a:p>
        </p:txBody>
      </p:sp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AR" sz="31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VACUNACIÓN </a:t>
            </a:r>
            <a:r>
              <a:rPr lang="es-AR" sz="31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dTpa</a:t>
            </a:r>
            <a:r>
              <a:rPr lang="es-AR" sz="31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EMBARAZADA</a:t>
            </a:r>
            <a:r>
              <a:rPr lang="es-AR" sz="27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AR" sz="27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AR" sz="27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lang="es-AR" sz="27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88832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A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Vacunación del personal de salud  </a:t>
            </a:r>
            <a:endParaRPr lang="es-AR" sz="32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628801"/>
            <a:ext cx="73448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200" b="1" i="1" dirty="0" smtClean="0">
                <a:latin typeface="Arial" pitchFamily="34" charset="0"/>
                <a:cs typeface="Arial" pitchFamily="34" charset="0"/>
              </a:rPr>
              <a:t>Objetivo:</a:t>
            </a:r>
            <a:endParaRPr lang="es-AR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200" dirty="0" smtClean="0">
                <a:latin typeface="Arial" pitchFamily="34" charset="0"/>
                <a:ea typeface="+mj-ea"/>
                <a:cs typeface="Arial" pitchFamily="34" charset="0"/>
              </a:rPr>
              <a:t>Disminuir la transmisión de </a:t>
            </a:r>
            <a:r>
              <a:rPr lang="es-AR" sz="2200" dirty="0" err="1" smtClean="0">
                <a:latin typeface="Arial" pitchFamily="34" charset="0"/>
                <a:ea typeface="+mj-ea"/>
                <a:cs typeface="Arial" pitchFamily="34" charset="0"/>
              </a:rPr>
              <a:t>Bordetella</a:t>
            </a:r>
            <a:r>
              <a:rPr lang="es-AR" sz="22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s-AR" sz="2200" dirty="0" err="1" smtClean="0">
                <a:latin typeface="Arial" pitchFamily="34" charset="0"/>
                <a:ea typeface="+mj-ea"/>
                <a:cs typeface="Arial" pitchFamily="34" charset="0"/>
              </a:rPr>
              <a:t>pertursis</a:t>
            </a:r>
            <a:r>
              <a:rPr lang="es-AR" sz="2200" dirty="0" smtClean="0">
                <a:latin typeface="Arial" pitchFamily="34" charset="0"/>
                <a:ea typeface="+mj-ea"/>
                <a:cs typeface="Arial" pitchFamily="34" charset="0"/>
              </a:rPr>
              <a:t> a niños menores de 1 año y disminuir  la morbimortalidad por coqueluche en lactantes pequeños</a:t>
            </a:r>
          </a:p>
          <a:p>
            <a:pPr algn="just"/>
            <a:endParaRPr lang="es-AR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es-AR" sz="2200" b="1" i="1" dirty="0" smtClean="0">
                <a:latin typeface="Arial" pitchFamily="34" charset="0"/>
                <a:cs typeface="Arial" pitchFamily="34" charset="0"/>
              </a:rPr>
              <a:t>Esquema:</a:t>
            </a:r>
            <a:endParaRPr lang="es-AR" sz="2200" b="1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200" b="1" dirty="0" smtClean="0">
                <a:latin typeface="Arial" pitchFamily="34" charset="0"/>
                <a:ea typeface="+mj-ea"/>
                <a:cs typeface="Arial" pitchFamily="34" charset="0"/>
              </a:rPr>
              <a:t>Vacunar con </a:t>
            </a:r>
            <a:r>
              <a:rPr lang="es-AR" sz="2200" b="1" dirty="0" err="1" smtClean="0">
                <a:latin typeface="Arial" pitchFamily="34" charset="0"/>
                <a:ea typeface="+mj-ea"/>
                <a:cs typeface="Arial" pitchFamily="34" charset="0"/>
              </a:rPr>
              <a:t>dTpa</a:t>
            </a:r>
            <a:r>
              <a:rPr lang="es-AR" sz="2200" b="1" dirty="0" smtClean="0">
                <a:latin typeface="Arial" pitchFamily="34" charset="0"/>
                <a:ea typeface="+mj-ea"/>
                <a:cs typeface="Arial" pitchFamily="34" charset="0"/>
              </a:rPr>
              <a:t> al personal de salud que asista a niños menores de 1 año</a:t>
            </a:r>
          </a:p>
          <a:p>
            <a:pPr algn="just"/>
            <a:endParaRPr lang="es-AR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AR" sz="2200" b="1" dirty="0" smtClean="0">
                <a:latin typeface="Arial" pitchFamily="34" charset="0"/>
                <a:cs typeface="Arial" pitchFamily="34" charset="0"/>
              </a:rPr>
              <a:t>Refuerzo cada 5 años</a:t>
            </a:r>
            <a:endParaRPr lang="es-AR" sz="22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9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1275" y="0"/>
            <a:ext cx="91852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143117"/>
            <a:ext cx="9144000" cy="12138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rtlCol="0" anchor="ctr"/>
          <a:lstStyle/>
          <a:p>
            <a:pPr algn="ctr" defTabSz="914304" eaLnBrk="0" hangingPunct="0"/>
            <a:r>
              <a:rPr lang="en-GB" sz="32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COBERTURAS </a:t>
            </a:r>
            <a:endParaRPr lang="en-GB" sz="32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26" y="1176357"/>
            <a:ext cx="8496481" cy="46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3705" y="5880342"/>
            <a:ext cx="1778302" cy="41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5 Rectángulo"/>
          <p:cNvSpPr>
            <a:spLocks noChangeArrowheads="1"/>
          </p:cNvSpPr>
          <p:nvPr/>
        </p:nvSpPr>
        <p:spPr bwMode="auto">
          <a:xfrm>
            <a:off x="282357" y="205899"/>
            <a:ext cx="7897831" cy="9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1" hangingPunct="1"/>
            <a:r>
              <a:rPr lang="es-AR" altLang="es-A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Coberturas de vacunación contra tos convulsa</a:t>
            </a:r>
          </a:p>
          <a:p>
            <a:pPr eaLnBrk="1" hangingPunct="1"/>
            <a:r>
              <a:rPr lang="es-AR" altLang="es-A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Argentina </a:t>
            </a:r>
            <a:r>
              <a:rPr lang="es-AR" altLang="es-A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2013-2017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125" y="5848666"/>
            <a:ext cx="2690530" cy="4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23528" y="2276872"/>
            <a:ext cx="8352928" cy="12138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rtlCol="0" anchor="ctr"/>
          <a:lstStyle/>
          <a:p>
            <a:pPr algn="ctr" defTabSz="914304" eaLnBrk="0" hangingPunct="0"/>
            <a:r>
              <a:rPr lang="en-GB" sz="32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VACUNACION EN INMUNOCOMPROMETIDOS  </a:t>
            </a:r>
            <a:endParaRPr lang="en-GB" sz="32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200" dirty="0" smtClean="0">
                <a:latin typeface="Arial" pitchFamily="34" charset="0"/>
                <a:cs typeface="Arial" pitchFamily="34" charset="0"/>
              </a:rPr>
              <a:t>    * Los pacientes ID representan una 	población heterogénea en relación a la   	vacunación    </a:t>
            </a:r>
          </a:p>
          <a:p>
            <a:pPr>
              <a:buNone/>
            </a:pPr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200" dirty="0" smtClean="0">
                <a:latin typeface="Arial" pitchFamily="34" charset="0"/>
                <a:cs typeface="Arial" pitchFamily="34" charset="0"/>
              </a:rPr>
              <a:t>    * Cada IC debe ser correctamente evaluado   	al planear el esquema de Vacunacion  </a:t>
            </a:r>
          </a:p>
          <a:p>
            <a:pPr>
              <a:buNone/>
            </a:pPr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200" dirty="0" smtClean="0">
                <a:latin typeface="Arial" pitchFamily="34" charset="0"/>
                <a:cs typeface="Arial" pitchFamily="34" charset="0"/>
              </a:rPr>
              <a:t>    * Recomendaciones son variables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AR" sz="3200" dirty="0" smtClean="0">
                <a:latin typeface="Arial" pitchFamily="34" charset="0"/>
                <a:cs typeface="Arial" pitchFamily="34" charset="0"/>
              </a:rPr>
              <a:t>La seguridad  y efectividad de las vacunas en personas IC depende del tipo y grado de inmunosupresión </a:t>
            </a:r>
          </a:p>
          <a:p>
            <a:pPr>
              <a:buNone/>
            </a:pPr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3200" dirty="0" smtClean="0">
                <a:latin typeface="Arial" pitchFamily="34" charset="0"/>
                <a:cs typeface="Arial" pitchFamily="34" charset="0"/>
              </a:rPr>
              <a:t>El IC varia su susceptibilidad a las infecciones ,  de acuerdo a su grado de inmunosupresión </a:t>
            </a:r>
          </a:p>
          <a:p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3200" dirty="0" smtClean="0">
                <a:latin typeface="Arial" pitchFamily="34" charset="0"/>
                <a:cs typeface="Arial" pitchFamily="34" charset="0"/>
              </a:rPr>
              <a:t>La indicación de vacunación dependerá de la clasificación de la ID : primaria o secundaria </a:t>
            </a:r>
          </a:p>
          <a:p>
            <a:pPr>
              <a:buNone/>
            </a:pPr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Los pacientes IC no pueden recibir vacunas vivas atenuadas por el riesgo de replicación de la cepa vacunal </a:t>
            </a:r>
          </a:p>
          <a:p>
            <a:pPr>
              <a:buNone/>
            </a:pP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Las vacunas inactivadas son seguras porque no replican en el huésped IC , aunque su respuesta es de menor intensidad y duración ▶ verificar la respuesta vacunal mediante serología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NO hay evidencia que las vacunas inactivadas sean efectivas en pacientes con agammaglobulinemia y tratamiento con GGEV polivalente periódica  </a:t>
            </a:r>
          </a:p>
          <a:p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La neutropenia aislada o pura no supone contraindicación para ninguna Vacunación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es-AR" sz="4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sz="40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s-AR" dirty="0" smtClean="0">
                <a:latin typeface="Arial" pitchFamily="34" charset="0"/>
                <a:cs typeface="Arial" pitchFamily="34" charset="0"/>
              </a:rPr>
              <a:t>Las vacunas vivas atenuadas (triple vírica, varicela, herpes zóster, BCG, y fiebre amarilla) deberán administrarse antes de las 4 semanas previas a la inmunosupresión y, en todo caso, evitarse en las 2 semanas anteriores a la misma. La vacuna frente al rotavirus está contraindicada en la inmunodeficiencia combinada grave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lvl="0"/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AR" dirty="0" smtClean="0">
                <a:latin typeface="Arial" pitchFamily="34" charset="0"/>
                <a:cs typeface="Arial" pitchFamily="34" charset="0"/>
              </a:rPr>
              <a:t>Una vez establecida la inmunosupresión, las vacunas vivas atenuadas están contraindicadas y solo se pueden administrar pasados 3/6  meses del cese de la inmunosupresión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</a:t>
            </a:r>
            <a:r>
              <a:rPr lang="es-AR" sz="4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sz="40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lvl="0"/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AR" dirty="0" smtClean="0">
                <a:latin typeface="Arial" pitchFamily="34" charset="0"/>
                <a:cs typeface="Arial" pitchFamily="34" charset="0"/>
              </a:rPr>
              <a:t>Las vacunas inactivadas son seguras en los pacientes inmunodeprimidos, pero, siempre que sea factible, se recomienda administrarlas, al menos, 2 semanas antes del inicio de la inmunosupresión, con vistas a lograr una mejor inmunogenicidad.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2025650"/>
            <a:ext cx="9144000" cy="11874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8" tIns="36572" rIns="82288" bIns="36572" anchor="ctr"/>
          <a:lstStyle/>
          <a:p>
            <a:pPr algn="ctr" defTabSz="9143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IMPACTO DE LAS VACUNAS </a:t>
            </a:r>
            <a:endParaRPr lang="es-AR" sz="32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AR" dirty="0" smtClean="0">
                <a:latin typeface="Arial" pitchFamily="34" charset="0"/>
                <a:cs typeface="Arial" pitchFamily="34" charset="0"/>
              </a:rPr>
              <a:t>La respuesta a las vacunas inactivadas en estos pacientes es, con frecuencia, de menor intensidad y duración que en las personas sanas, por lo que se aconseja, siempre que sea posible, verificar la respuesta vacunal mediante serología.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lvl="0"/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AR" dirty="0" smtClean="0">
                <a:latin typeface="Arial" pitchFamily="34" charset="0"/>
                <a:cs typeface="Arial" pitchFamily="34" charset="0"/>
              </a:rPr>
              <a:t>En los niños con cáncer, las vacunas inactivadas se administran entre 3 y 6 meses después de finalizar la quimioterapia, y las vacunas de microorganismos vivos a partir de los 6 meses. 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Los convivientes del paciente IC deben mantener actualizado su calendario de vacunación 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El equipo de salud que atiende a estos pacientes debe estar correctamente vacunado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lvl="0"/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AR" dirty="0" smtClean="0">
                <a:latin typeface="Arial" pitchFamily="34" charset="0"/>
                <a:cs typeface="Arial" pitchFamily="34" charset="0"/>
              </a:rPr>
              <a:t>En los niños con cáncer, las vacunas inactivadas se administran entre 3 y 6 meses después de finalizar la quimioterapia, y las vacunas de microorganismos vivos a partir de los 6 meses. 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Los convivientes del paciente IC deben mantener actualizado su calendario de vacunación 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El equipo de salud que atiende a estos pacientes debe estar correctamente vacunado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</a:t>
            </a:r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Conceptos generales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</a:t>
            </a:r>
          </a:p>
          <a:p>
            <a:pPr>
              <a:buFontTx/>
              <a:buChar char="-"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</a:t>
            </a:r>
            <a:r>
              <a:rPr lang="es-AR" sz="36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Vacunación de contactos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1340768"/>
          <a:ext cx="6984776" cy="411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615234"/>
                <a:gridCol w="2281310"/>
              </a:tblGrid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VACUNA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TRANSMISIBILIDAD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INDICACION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INFLUENZA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TRIPLE VIRAL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ROTAVIRUS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VARICELA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VIP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 ( VOP contraindicada)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ZOSTER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SI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 </a:t>
            </a:r>
          </a:p>
          <a:p>
            <a:pPr>
              <a:buFontTx/>
              <a:buChar char="-"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Vacunación del personal de salud </a:t>
            </a:r>
            <a:endParaRPr lang="es-AR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03648" y="1340768"/>
          <a:ext cx="6096000" cy="494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12481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VACUNA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ESQUEMA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3804">
                <a:tc>
                  <a:txBody>
                    <a:bodyPr/>
                    <a:lstStyle/>
                    <a:p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dTap</a:t>
                      </a:r>
                      <a:r>
                        <a:rPr lang="es-AR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ESQUEMA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COMPLETO DE 3 DOSIS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2481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TRIPLE VIRAL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2 DOSIS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6863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VARICELA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ANTECEDENTE DE ENFERMEDAD/ SEROLOGIA </a:t>
                      </a:r>
                    </a:p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2 DOSIS SI ES (-)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7920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HEPATITIS B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ESQUEMA COMPLETO / SEROLOGIA POSTERIOR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2481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HEPATITIS A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2 DOSIS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2481"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itchFamily="34" charset="0"/>
                          <a:cs typeface="Arial" pitchFamily="34" charset="0"/>
                        </a:rPr>
                        <a:t>ANTIGRIPAL</a:t>
                      </a:r>
                      <a:r>
                        <a:rPr lang="es-AR" baseline="0" dirty="0" smtClean="0">
                          <a:latin typeface="Arial" pitchFamily="34" charset="0"/>
                          <a:cs typeface="Arial" pitchFamily="34" charset="0"/>
                        </a:rPr>
                        <a:t>  ANUAL </a:t>
                      </a:r>
                      <a:endParaRPr lang="es-A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39641" y="457124"/>
            <a:ext cx="8208513" cy="1928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85" tIns="39443" rIns="78885" bIns="39443" anchor="ctr"/>
          <a:lstStyle/>
          <a:p>
            <a:pPr algn="ctr"/>
            <a:r>
              <a:rPr lang="es-AR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s-AR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CAMPAÑA NACIONAL DE SEGUIMIENTO DE </a:t>
            </a:r>
            <a:r>
              <a:rPr lang="es-AR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VACUNACIÓN </a:t>
            </a:r>
            <a:r>
              <a:rPr lang="es-AR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CONTRA SARAMPIÓN Y RUBEOLA EN NIÑOS DE UNO A CUATRO </a:t>
            </a:r>
            <a:r>
              <a:rPr lang="es-AR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AÑOS 2018” </a:t>
            </a:r>
            <a:endParaRPr lang="es-AR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A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3931405" y="3852246"/>
            <a:ext cx="858254" cy="5237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885" tIns="39443" rIns="78885" bIns="39443"/>
          <a:lstStyle/>
          <a:p>
            <a:pPr>
              <a:lnSpc>
                <a:spcPct val="100000"/>
              </a:lnSpc>
            </a:pPr>
            <a:r>
              <a:rPr lang="es-A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2018</a:t>
            </a:r>
            <a:endParaRPr lang="es-A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3 Imagen"/>
          <p:cNvPicPr/>
          <p:nvPr/>
        </p:nvPicPr>
        <p:blipFill>
          <a:blip r:embed="rId2" cstate="print"/>
          <a:stretch/>
        </p:blipFill>
        <p:spPr>
          <a:xfrm>
            <a:off x="1662328" y="2426020"/>
            <a:ext cx="5603276" cy="332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4" name="Picture 2"/>
          <p:cNvPicPr/>
          <p:nvPr/>
        </p:nvPicPr>
        <p:blipFill>
          <a:blip r:embed="rId3" cstate="print"/>
          <a:stretch/>
        </p:blipFill>
        <p:spPr>
          <a:xfrm>
            <a:off x="2647719" y="5951423"/>
            <a:ext cx="5252956" cy="824129"/>
          </a:xfrm>
          <a:prstGeom prst="rect">
            <a:avLst/>
          </a:prstGeom>
          <a:ln w="9360">
            <a:noFill/>
          </a:ln>
        </p:spPr>
      </p:pic>
      <p:pic>
        <p:nvPicPr>
          <p:cNvPr id="225" name="2 Imagen"/>
          <p:cNvPicPr/>
          <p:nvPr/>
        </p:nvPicPr>
        <p:blipFill>
          <a:blip r:embed="rId4" cstate="print"/>
          <a:stretch/>
        </p:blipFill>
        <p:spPr>
          <a:xfrm>
            <a:off x="677552" y="6164639"/>
            <a:ext cx="1201186" cy="471817"/>
          </a:xfrm>
          <a:prstGeom prst="rect">
            <a:avLst/>
          </a:prstGeom>
          <a:ln w="9360">
            <a:noFill/>
          </a:ln>
        </p:spPr>
      </p:pic>
      <p:sp>
        <p:nvSpPr>
          <p:cNvPr id="7" name="6 Rectángulo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 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 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 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d:\Users\ana\Desktop\cordoba-capital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5472608" cy="3384024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5229200"/>
            <a:ext cx="4038600" cy="778091"/>
          </a:xfrm>
        </p:spPr>
        <p:txBody>
          <a:bodyPr/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MUCHAS GRACIAS !!!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220663"/>
            <a:ext cx="8029575" cy="61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s-AR" sz="24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s-AR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 Ejemplos exitosos surgidos de las innovaciones realizadas en las estrategias/esquemas  de vacunación en Argentina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2413" y="1484313"/>
            <a:ext cx="8639175" cy="1728787"/>
            <a:chOff x="251520" y="1340768"/>
            <a:chExt cx="8502952" cy="16848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1520" y="1340768"/>
              <a:ext cx="8502952" cy="1684828"/>
              <a:chOff x="0" y="19982"/>
              <a:chExt cx="8502952" cy="168482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0" y="19982"/>
                <a:ext cx="8502952" cy="168482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1868712" y="19982"/>
                <a:ext cx="6634240" cy="16848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60960" rIns="60960" bIns="60960" anchor="ctr"/>
              <a:lstStyle/>
              <a:p>
                <a:pPr defTabSz="912813">
                  <a:defRPr/>
                </a:pPr>
                <a:r>
                  <a:rPr lang="es-AR" sz="1300">
                    <a:solidFill>
                      <a:srgbClr val="000000"/>
                    </a:solidFill>
                    <a:cs typeface="Arial" charset="0"/>
                  </a:rPr>
                  <a:t>Sólo una dosis de la vacuna contra Hepatitis A (2005) a los 12 meses de edad (Resolución 653/2005):</a:t>
                </a:r>
              </a:p>
              <a:p>
                <a:pPr marL="169863" lvl="1" defTabSz="9128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>
                    <a:solidFill>
                      <a:srgbClr val="000000"/>
                    </a:solidFill>
                    <a:cs typeface="Arial" charset="0"/>
                  </a:rPr>
                  <a:t>Reducción de 78/100.000 a 8.5/100000 en 2007 y a 1.4/100000 en 2012</a:t>
                </a:r>
              </a:p>
              <a:p>
                <a:pPr marL="169863" lvl="1" defTabSz="9128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>
                    <a:solidFill>
                      <a:srgbClr val="000000"/>
                    </a:solidFill>
                    <a:cs typeface="Arial" charset="0"/>
                  </a:rPr>
                  <a:t>0 casos de insuficiencia hepática aguda y 0 casos de trasplante hepático debido a Hepatitis A</a:t>
                </a:r>
              </a:p>
              <a:p>
                <a:pPr marL="169863" lvl="1" defTabSz="9128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>
                    <a:solidFill>
                      <a:srgbClr val="000000"/>
                    </a:solidFill>
                    <a:cs typeface="Arial" charset="0"/>
                  </a:rPr>
                  <a:t>Aprobación de la estrategia por la OMS (Octubre 2014)</a:t>
                </a:r>
              </a:p>
              <a:p>
                <a:pPr marL="169863" lvl="1" defTabSz="9128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>
                    <a:solidFill>
                      <a:srgbClr val="000000"/>
                    </a:solidFill>
                    <a:cs typeface="Arial" charset="0"/>
                  </a:rPr>
                  <a:t>Otros países de LATAM (México - Paraguay - Brasil) adoptaron e implementaron l</a:t>
                </a:r>
                <a:r>
                  <a:rPr lang="es-AR" sz="1200">
                    <a:solidFill>
                      <a:srgbClr val="9A8B7D"/>
                    </a:solidFill>
                    <a:cs typeface="Arial" charset="0"/>
                  </a:rPr>
                  <a:t>a </a:t>
                </a:r>
                <a:r>
                  <a:rPr lang="es-AR" sz="1200">
                    <a:solidFill>
                      <a:schemeClr val="tx1"/>
                    </a:solidFill>
                    <a:cs typeface="Arial" charset="0"/>
                  </a:rPr>
                  <a:t>estrategia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23394" y="1484651"/>
              <a:ext cx="1799963" cy="1440382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2413" y="4076700"/>
            <a:ext cx="8639175" cy="1728788"/>
            <a:chOff x="251520" y="3140968"/>
            <a:chExt cx="8502952" cy="168482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51520" y="3140968"/>
              <a:ext cx="8502952" cy="1684828"/>
              <a:chOff x="0" y="1762330"/>
              <a:chExt cx="8502952" cy="168482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0" y="1762330"/>
                <a:ext cx="8502952" cy="168482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868712" y="1762330"/>
                <a:ext cx="6634240" cy="16848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60960" rIns="60960" bIns="60960" anchor="ctr"/>
              <a:lstStyle/>
              <a:p>
                <a:pPr defTabSz="70961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AR" sz="1400">
                    <a:solidFill>
                      <a:srgbClr val="000000"/>
                    </a:solidFill>
                    <a:cs typeface="Arial" charset="0"/>
                  </a:rPr>
                  <a:t>Recomendación temprana en mujeres embarazadas de 20 semanas (Resolución 940/2012):</a:t>
                </a:r>
              </a:p>
              <a:p>
                <a:pPr marL="112713" lvl="1" indent="-112713" defTabSz="7096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 dirty="0">
                    <a:solidFill>
                      <a:srgbClr val="000000"/>
                    </a:solidFill>
                    <a:cs typeface="Arial" charset="0"/>
                  </a:rPr>
                  <a:t>Reducción de las muertes en lactantes menores a 2 meses de edad: 2011 vs 2012: 66%</a:t>
                </a:r>
              </a:p>
              <a:p>
                <a:pPr marL="112713" lvl="1" indent="-112713" defTabSz="7096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 dirty="0">
                    <a:solidFill>
                      <a:srgbClr val="000000"/>
                    </a:solidFill>
                    <a:cs typeface="Arial" charset="0"/>
                  </a:rPr>
                  <a:t>La cobertura aumentó aproximadamente entre 50-67%</a:t>
                </a:r>
              </a:p>
              <a:p>
                <a:pPr marL="112713" lvl="1" indent="-112713" defTabSz="7096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 dirty="0">
                    <a:solidFill>
                      <a:srgbClr val="000000"/>
                    </a:solidFill>
                    <a:cs typeface="Arial" charset="0"/>
                  </a:rPr>
                  <a:t>Nueva resolución: uso obligatorio por calendario de vacunación en mujeres embarazadas de 20 semanas</a:t>
                </a:r>
              </a:p>
              <a:p>
                <a:pPr marL="112713" lvl="1" indent="-112713" defTabSz="7096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 dirty="0">
                    <a:solidFill>
                      <a:srgbClr val="000000"/>
                    </a:solidFill>
                    <a:cs typeface="Arial" charset="0"/>
                  </a:rPr>
                  <a:t>Reducción de las muertes en lactantes menores a 12 meses de edad: 2011 vs 2014: 92%</a:t>
                </a:r>
              </a:p>
              <a:p>
                <a:pPr marL="112713" lvl="1" indent="-112713" defTabSz="709613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s-AR" sz="1200" dirty="0">
                    <a:solidFill>
                      <a:srgbClr val="000000"/>
                    </a:solidFill>
                    <a:cs typeface="Arial" charset="0"/>
                  </a:rPr>
                  <a:t>Nueva recomendación </a:t>
                </a:r>
                <a:r>
                  <a:rPr lang="es-AR" sz="1200" dirty="0">
                    <a:solidFill>
                      <a:srgbClr val="000000"/>
                    </a:solidFill>
                  </a:rPr>
                  <a:t>de CONAIN (Marzo 2016): 1 dosis de la vacuna en cada embarazo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323394" y="3284852"/>
              <a:ext cx="1799963" cy="1440380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565</TotalTime>
  <Words>2870</Words>
  <Application>Microsoft Office PowerPoint</Application>
  <PresentationFormat>Presentación en pantalla (4:3)</PresentationFormat>
  <Paragraphs>580</Paragraphs>
  <Slides>89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1" baseType="lpstr">
      <vt:lpstr>Concurrencia</vt:lpstr>
      <vt:lpstr>Gráfico</vt:lpstr>
      <vt:lpstr>Impacto de la  Vacunación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 Ejemplos exitosos surgidos de las innovaciones realizadas en las estrategias/esquemas  de vacunación en Argentina</vt:lpstr>
      <vt:lpstr>Diapositiva 10</vt:lpstr>
      <vt:lpstr>Diapositiva 11</vt:lpstr>
      <vt:lpstr>Diapositiva 12</vt:lpstr>
      <vt:lpstr>     INFECCIONES NEUMOCÓCICAS </vt:lpstr>
      <vt:lpstr>     INFECCIONES NEUMOCÓCICAS </vt:lpstr>
      <vt:lpstr>Diapositiva 15</vt:lpstr>
      <vt:lpstr>   IMPACTO DE LA VACUNACIÓN NEUMOCÓCICA   </vt:lpstr>
      <vt:lpstr>Diapositiva 17</vt:lpstr>
      <vt:lpstr>Diapositiva 18</vt:lpstr>
      <vt:lpstr>Diapositiva 19</vt:lpstr>
      <vt:lpstr>Diapositiva 20</vt:lpstr>
      <vt:lpstr>Internaciones por neumonía probablemente bacteriana  en &lt;          de 5 años            Unidades de medición de Impacto. Años 2008-2016. </vt:lpstr>
      <vt:lpstr>Casos de ENI en menores de 5 años según serotipos identificados (incluidos vs no incluidos en PCV13).                                      2009-2015</vt:lpstr>
      <vt:lpstr>Distribución de serotipos aislados en ENI en niños menores de 5 años. Argentina.  </vt:lpstr>
      <vt:lpstr>Diapositiva 24</vt:lpstr>
      <vt:lpstr>Diapositiva 25</vt:lpstr>
      <vt:lpstr>Diapositiva 26</vt:lpstr>
      <vt:lpstr>Diapositiva 27</vt:lpstr>
      <vt:lpstr>A LOS 5 AÑOS :   1er  REFUERZO DE VNP23 </vt:lpstr>
      <vt:lpstr>REFUERZO DE VNP23 ≥ 65 AÑOS ( intervalo mínimo 5 años de la dosis anterior )</vt:lpstr>
      <vt:lpstr>  RECORDAR !!!</vt:lpstr>
      <vt:lpstr>12 MESES </vt:lpstr>
      <vt:lpstr>Diapositiva 32</vt:lpstr>
      <vt:lpstr>Diapositiva 33</vt:lpstr>
      <vt:lpstr>Diapositiva 34</vt:lpstr>
      <vt:lpstr>INCORPORACIÓN DE VACUNA  A CALENDARIO </vt:lpstr>
      <vt:lpstr>INCORPORACION DE VACUNA A CALENDARIO </vt:lpstr>
      <vt:lpstr>Diapositiva 37</vt:lpstr>
      <vt:lpstr>ADMINISTRACIÓN CONCOMITANTE VACUNA MONOVALENTE / VACUNAS DEL CALENDARIO </vt:lpstr>
      <vt:lpstr>Diapositiva 39</vt:lpstr>
      <vt:lpstr>Diapositiva 40</vt:lpstr>
      <vt:lpstr>             VARICELA </vt:lpstr>
      <vt:lpstr>INTRODUCCIÓN A CALENDARIO </vt:lpstr>
      <vt:lpstr>Diapositiva 43</vt:lpstr>
      <vt:lpstr>   VACUNA VARICELA : COBERTURAS  </vt:lpstr>
      <vt:lpstr>Diapositiva 45</vt:lpstr>
      <vt:lpstr>VACUNACIÓN ANTIPOLIOMIELITICA </vt:lpstr>
      <vt:lpstr>                         SWITCH/CAMBIO  </vt:lpstr>
      <vt:lpstr>                         VACUNACIÓN SECUENCIAL   </vt:lpstr>
      <vt:lpstr>                         VACUNACIÓN SECUENCIAL   </vt:lpstr>
      <vt:lpstr>Diapositiva 50</vt:lpstr>
      <vt:lpstr>Diapositiva 51</vt:lpstr>
      <vt:lpstr>Diapositiva 52</vt:lpstr>
      <vt:lpstr>   Vacunas VPH </vt:lpstr>
      <vt:lpstr>Diapositiva 54</vt:lpstr>
      <vt:lpstr>VACUNACIÓN VPH: ARGENTINA  </vt:lpstr>
      <vt:lpstr>                            VPH EN  VARONES </vt:lpstr>
      <vt:lpstr>Diapositiva 57</vt:lpstr>
      <vt:lpstr>Diapositiva 58</vt:lpstr>
      <vt:lpstr>PORQUE BAJAS COBERTURAS ?</vt:lpstr>
      <vt:lpstr>Diapositiva 60</vt:lpstr>
      <vt:lpstr>Diapositiva 61</vt:lpstr>
      <vt:lpstr>Prevalencia de genotipos de vph en mujeres adolescentes:   un primer paso hacia la vigilancia de la infección en la Argentina. gONZALEZ JV.1, DELUCA GD2., BASILETTI JA1., LIOTTA DJ3.,  KATZ N.4,  VIZZOTTI C4., PICCONI MA1. , Y Grupo de estudio vigilancia HPV Malbran5.  1 Servicio Virus Oncogénicos, Laboratorio Nacional y Regional de Referencia para VPH (OPS/OMS), Instituto Nacional de Enfermedades Infecciosas-ANLIS  “Dr Malbrán”.2 Facultad de Medicina, Universidad Nacional del Nordeste. 3 Facultad de Ciencias Exactas, Químicas y Naturales, Universidad Nacional de Misiones. 4 Dirección de Control de Enfermedades Inmunoprevenibles, MSAL.5 Grupo de estudio de vigilancia VPH Malbrán (Hospitales de CABA: Argerich, Durand, Rivadavia. Evita Pueblo de Berazategui. Centro Inegral de Salud Banda y UPAs de la cuidad de La Banda y Santiago del Estero. Hospital Madariaga, Posadas, Misiones. </vt:lpstr>
      <vt:lpstr>Diapositiva 63</vt:lpstr>
      <vt:lpstr>Diapositiva 64</vt:lpstr>
      <vt:lpstr>VACUNA  ANTIGRIPAL  en EMBARAZADAS</vt:lpstr>
      <vt:lpstr>   VACUNACIÓN  DTaP EN EMBARAZADA </vt:lpstr>
      <vt:lpstr>  Vacunación Pertussis </vt:lpstr>
      <vt:lpstr> VACUNACIÓN dTpa EMBARAZADA   </vt:lpstr>
      <vt:lpstr>    Vacunación del personal de salud  </vt:lpstr>
      <vt:lpstr>Diapositiva 70</vt:lpstr>
      <vt:lpstr>Diapositiva 71</vt:lpstr>
      <vt:lpstr>Diapositiva 72</vt:lpstr>
      <vt:lpstr>       Conceptos generales </vt:lpstr>
      <vt:lpstr>       Conceptos generales </vt:lpstr>
      <vt:lpstr>      Conceptos generales </vt:lpstr>
      <vt:lpstr>Conceptos generales </vt:lpstr>
      <vt:lpstr>    Conceptos generales </vt:lpstr>
      <vt:lpstr>      Conceptos generales </vt:lpstr>
      <vt:lpstr>     Conceptos generales </vt:lpstr>
      <vt:lpstr>     Conceptos generales </vt:lpstr>
      <vt:lpstr>     Conceptos generales </vt:lpstr>
      <vt:lpstr>     Conceptos generales </vt:lpstr>
      <vt:lpstr>     Conceptos generales </vt:lpstr>
      <vt:lpstr>     Conceptos generales </vt:lpstr>
      <vt:lpstr>    Vacunación de contactos </vt:lpstr>
      <vt:lpstr>Vacunación del personal de salud </vt:lpstr>
      <vt:lpstr>Diapositiva 87</vt:lpstr>
      <vt:lpstr>Diapositiva 88</vt:lpstr>
      <vt:lpstr>Diapositiva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y futuro de la vacunacion</dc:title>
  <dc:creator>ana</dc:creator>
  <cp:lastModifiedBy>ana</cp:lastModifiedBy>
  <cp:revision>220</cp:revision>
  <dcterms:created xsi:type="dcterms:W3CDTF">2018-10-03T12:42:20Z</dcterms:created>
  <dcterms:modified xsi:type="dcterms:W3CDTF">2018-11-01T11:24:20Z</dcterms:modified>
</cp:coreProperties>
</file>