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23"/>
  </p:notesMasterIdLst>
  <p:sldIdLst>
    <p:sldId id="428" r:id="rId2"/>
    <p:sldId id="431" r:id="rId3"/>
    <p:sldId id="432" r:id="rId4"/>
    <p:sldId id="434" r:id="rId5"/>
    <p:sldId id="435" r:id="rId6"/>
    <p:sldId id="436" r:id="rId7"/>
    <p:sldId id="437" r:id="rId8"/>
    <p:sldId id="418" r:id="rId9"/>
    <p:sldId id="420" r:id="rId10"/>
    <p:sldId id="424" r:id="rId11"/>
    <p:sldId id="425" r:id="rId12"/>
    <p:sldId id="361" r:id="rId13"/>
    <p:sldId id="426" r:id="rId14"/>
    <p:sldId id="365" r:id="rId15"/>
    <p:sldId id="366" r:id="rId16"/>
    <p:sldId id="405" r:id="rId17"/>
    <p:sldId id="407" r:id="rId18"/>
    <p:sldId id="408" r:id="rId19"/>
    <p:sldId id="409" r:id="rId20"/>
    <p:sldId id="375" r:id="rId21"/>
    <p:sldId id="401" r:id="rId22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FF99FF"/>
    <a:srgbClr val="CC0099"/>
    <a:srgbClr val="0C09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7" autoAdjust="0"/>
  </p:normalViewPr>
  <p:slideViewPr>
    <p:cSldViewPr>
      <p:cViewPr varScale="1">
        <p:scale>
          <a:sx n="47" d="100"/>
          <a:sy n="47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831A1-213B-46E9-ABEA-90E4F8BE0BF1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A7FD4C6-D4FF-4896-BB21-69EC4FD92EA4}">
      <dgm:prSet phldrT="[Texto]" custT="1"/>
      <dgm:spPr/>
      <dgm:t>
        <a:bodyPr/>
        <a:lstStyle/>
        <a:p>
          <a:r>
            <a:rPr lang="es-CO" sz="2400" dirty="0" smtClean="0"/>
            <a:t>Programa de detección temprana del cáncer </a:t>
          </a:r>
          <a:endParaRPr lang="es-MX" sz="2400" dirty="0"/>
        </a:p>
      </dgm:t>
    </dgm:pt>
    <dgm:pt modelId="{519E5853-D586-40B2-A9F5-F6049466158C}" type="parTrans" cxnId="{44FAFCF0-3605-4005-94A4-80EF8B0C5FF3}">
      <dgm:prSet/>
      <dgm:spPr/>
      <dgm:t>
        <a:bodyPr/>
        <a:lstStyle/>
        <a:p>
          <a:endParaRPr lang="es-MX"/>
        </a:p>
      </dgm:t>
    </dgm:pt>
    <dgm:pt modelId="{4FFFD3A9-3FB9-416F-8767-DBCD618207D7}" type="sibTrans" cxnId="{44FAFCF0-3605-4005-94A4-80EF8B0C5FF3}">
      <dgm:prSet/>
      <dgm:spPr/>
      <dgm:t>
        <a:bodyPr/>
        <a:lstStyle/>
        <a:p>
          <a:endParaRPr lang="es-MX"/>
        </a:p>
      </dgm:t>
    </dgm:pt>
    <dgm:pt modelId="{C3D65B1A-80D5-4CB8-A4BF-48AF9DF9E7B7}">
      <dgm:prSet phldrT="[Texto]"/>
      <dgm:spPr/>
      <dgm:t>
        <a:bodyPr/>
        <a:lstStyle/>
        <a:p>
          <a:r>
            <a:rPr lang="es-MX" dirty="0" smtClean="0"/>
            <a:t>Mamografía </a:t>
          </a:r>
          <a:endParaRPr lang="es-MX" dirty="0"/>
        </a:p>
      </dgm:t>
    </dgm:pt>
    <dgm:pt modelId="{94CCF96E-97DD-416E-90D4-BDE5FDE947A2}" type="parTrans" cxnId="{6116DA4D-F4F5-4663-AD34-1EFE94F27A41}">
      <dgm:prSet/>
      <dgm:spPr/>
      <dgm:t>
        <a:bodyPr/>
        <a:lstStyle/>
        <a:p>
          <a:endParaRPr lang="es-MX"/>
        </a:p>
      </dgm:t>
    </dgm:pt>
    <dgm:pt modelId="{9CAF53E1-EB52-47FA-B4F7-741C78EF73FF}" type="sibTrans" cxnId="{6116DA4D-F4F5-4663-AD34-1EFE94F27A41}">
      <dgm:prSet/>
      <dgm:spPr/>
      <dgm:t>
        <a:bodyPr/>
        <a:lstStyle/>
        <a:p>
          <a:endParaRPr lang="es-MX"/>
        </a:p>
      </dgm:t>
    </dgm:pt>
    <dgm:pt modelId="{A622811A-9F55-4A0A-A7C0-9F9AA1D851F6}">
      <dgm:prSet phldrT="[Texto]"/>
      <dgm:spPr/>
      <dgm:t>
        <a:bodyPr/>
        <a:lstStyle/>
        <a:p>
          <a:r>
            <a:rPr lang="es-MX" dirty="0" smtClean="0"/>
            <a:t>Efecto protector en mujeres  de 50 a 69 años</a:t>
          </a:r>
          <a:endParaRPr lang="es-MX" dirty="0"/>
        </a:p>
      </dgm:t>
    </dgm:pt>
    <dgm:pt modelId="{9026B1B5-1881-491C-8831-3AF75363E49F}" type="parTrans" cxnId="{62E194DA-9765-4671-93AB-D8B6E02F374C}">
      <dgm:prSet/>
      <dgm:spPr/>
      <dgm:t>
        <a:bodyPr/>
        <a:lstStyle/>
        <a:p>
          <a:endParaRPr lang="es-MX"/>
        </a:p>
      </dgm:t>
    </dgm:pt>
    <dgm:pt modelId="{DD93654F-DF4A-4106-AB4F-FCB51C5163C7}" type="sibTrans" cxnId="{62E194DA-9765-4671-93AB-D8B6E02F374C}">
      <dgm:prSet/>
      <dgm:spPr/>
      <dgm:t>
        <a:bodyPr/>
        <a:lstStyle/>
        <a:p>
          <a:endParaRPr lang="es-MX"/>
        </a:p>
      </dgm:t>
    </dgm:pt>
    <dgm:pt modelId="{5692404A-9103-40C1-B78F-76ABEFBE17AE}">
      <dgm:prSet phldrT="[Texto]"/>
      <dgm:spPr/>
      <dgm:t>
        <a:bodyPr/>
        <a:lstStyle/>
        <a:p>
          <a:r>
            <a:rPr lang="es-MX" dirty="0" smtClean="0"/>
            <a:t>Disminución de la mortalidad en 25% a 35% </a:t>
          </a:r>
          <a:endParaRPr lang="es-MX" dirty="0"/>
        </a:p>
      </dgm:t>
    </dgm:pt>
    <dgm:pt modelId="{81D709F8-93A4-41ED-93AE-EAFB95DCEC08}" type="parTrans" cxnId="{9B43C165-F804-4178-BD2F-CD37F204134B}">
      <dgm:prSet/>
      <dgm:spPr/>
      <dgm:t>
        <a:bodyPr/>
        <a:lstStyle/>
        <a:p>
          <a:endParaRPr lang="es-MX"/>
        </a:p>
      </dgm:t>
    </dgm:pt>
    <dgm:pt modelId="{B0D66B92-EB53-49C0-9404-2A4BB1777B7D}" type="sibTrans" cxnId="{9B43C165-F804-4178-BD2F-CD37F204134B}">
      <dgm:prSet/>
      <dgm:spPr/>
      <dgm:t>
        <a:bodyPr/>
        <a:lstStyle/>
        <a:p>
          <a:endParaRPr lang="es-MX"/>
        </a:p>
      </dgm:t>
    </dgm:pt>
    <dgm:pt modelId="{FCFC3274-9326-4FDF-9E18-EB8EA8A5B74E}">
      <dgm:prSet phldrT="[Texto]" custT="1"/>
      <dgm:spPr/>
      <dgm:t>
        <a:bodyPr/>
        <a:lstStyle/>
        <a:p>
          <a:r>
            <a:rPr lang="es-CO" sz="2400" dirty="0" smtClean="0"/>
            <a:t>Se recomienda realizar cada dos años </a:t>
          </a:r>
          <a:endParaRPr lang="es-MX" sz="2400" dirty="0"/>
        </a:p>
      </dgm:t>
    </dgm:pt>
    <dgm:pt modelId="{D983A1C1-A53B-44B5-AFC8-15CB015FA60D}" type="parTrans" cxnId="{E4E5A98C-75A7-4CF7-AA75-F8FB281A81A7}">
      <dgm:prSet/>
      <dgm:spPr/>
      <dgm:t>
        <a:bodyPr/>
        <a:lstStyle/>
        <a:p>
          <a:endParaRPr lang="es-MX"/>
        </a:p>
      </dgm:t>
    </dgm:pt>
    <dgm:pt modelId="{DE1536FF-1498-4900-9799-5D885DC62747}" type="sibTrans" cxnId="{E4E5A98C-75A7-4CF7-AA75-F8FB281A81A7}">
      <dgm:prSet/>
      <dgm:spPr/>
      <dgm:t>
        <a:bodyPr/>
        <a:lstStyle/>
        <a:p>
          <a:endParaRPr lang="es-MX"/>
        </a:p>
      </dgm:t>
    </dgm:pt>
    <dgm:pt modelId="{577225C3-7C17-475D-A324-98DE4C37C860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dirty="0" smtClean="0"/>
            <a:t>Suecia, México y</a:t>
          </a:r>
          <a:endParaRPr lang="es-MX" dirty="0" smtClean="0"/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dirty="0" smtClean="0"/>
            <a:t>la Unión Europea </a:t>
          </a:r>
          <a:endParaRPr lang="es-MX" dirty="0"/>
        </a:p>
      </dgm:t>
    </dgm:pt>
    <dgm:pt modelId="{21F18975-940C-4D09-A381-E367D539E8BC}" type="parTrans" cxnId="{C900D96D-673A-4071-9456-67711B89DA61}">
      <dgm:prSet/>
      <dgm:spPr/>
      <dgm:t>
        <a:bodyPr/>
        <a:lstStyle/>
        <a:p>
          <a:endParaRPr lang="es-MX"/>
        </a:p>
      </dgm:t>
    </dgm:pt>
    <dgm:pt modelId="{522D6006-8DE3-4FEF-A722-B53EB8C2F31B}" type="sibTrans" cxnId="{C900D96D-673A-4071-9456-67711B89DA61}">
      <dgm:prSet/>
      <dgm:spPr/>
      <dgm:t>
        <a:bodyPr/>
        <a:lstStyle/>
        <a:p>
          <a:endParaRPr lang="es-MX"/>
        </a:p>
      </dgm:t>
    </dgm:pt>
    <dgm:pt modelId="{2CE1DA6C-CF0A-4D9A-B89D-C991A2AC96EC}">
      <dgm:prSet phldrT="[Texto]"/>
      <dgm:spPr/>
      <dgm:t>
        <a:bodyPr/>
        <a:lstStyle/>
        <a:p>
          <a:r>
            <a:rPr lang="es-CO" dirty="0" smtClean="0"/>
            <a:t>Colombia (Resolución 0412 de 2000)</a:t>
          </a:r>
          <a:endParaRPr lang="es-MX" dirty="0"/>
        </a:p>
      </dgm:t>
    </dgm:pt>
    <dgm:pt modelId="{3636D47A-1A89-4F4D-B601-A29C81EC606F}" type="parTrans" cxnId="{E5E57D2D-00FC-44EC-80DA-9290EAEA5FBC}">
      <dgm:prSet/>
      <dgm:spPr/>
      <dgm:t>
        <a:bodyPr/>
        <a:lstStyle/>
        <a:p>
          <a:endParaRPr lang="es-MX"/>
        </a:p>
      </dgm:t>
    </dgm:pt>
    <dgm:pt modelId="{D00EA82D-65AC-45BC-8B7F-61D90F7B4CFA}" type="sibTrans" cxnId="{E5E57D2D-00FC-44EC-80DA-9290EAEA5FBC}">
      <dgm:prSet/>
      <dgm:spPr/>
      <dgm:t>
        <a:bodyPr/>
        <a:lstStyle/>
        <a:p>
          <a:endParaRPr lang="es-MX"/>
        </a:p>
      </dgm:t>
    </dgm:pt>
    <dgm:pt modelId="{E1D9BCD3-5775-4857-BE53-E97CE3433AF1}">
      <dgm:prSet phldrT="[Texto]"/>
      <dgm:spPr/>
      <dgm:t>
        <a:bodyPr/>
        <a:lstStyle/>
        <a:p>
          <a:r>
            <a:rPr lang="es-CO" dirty="0" smtClean="0"/>
            <a:t>Mortalidad de 478.687 mujeres</a:t>
          </a:r>
          <a:endParaRPr lang="es-MX" dirty="0"/>
        </a:p>
      </dgm:t>
    </dgm:pt>
    <dgm:pt modelId="{3D3F2E26-2D64-4ED0-B9FE-3BD265ACDF59}" type="sibTrans" cxnId="{AEBE0B74-31BA-4888-8A5B-581D20EBD241}">
      <dgm:prSet/>
      <dgm:spPr/>
      <dgm:t>
        <a:bodyPr/>
        <a:lstStyle/>
        <a:p>
          <a:endParaRPr lang="es-MX"/>
        </a:p>
      </dgm:t>
    </dgm:pt>
    <dgm:pt modelId="{F27F5765-CB43-4637-9F54-F2F7CCC9086E}" type="parTrans" cxnId="{AEBE0B74-31BA-4888-8A5B-581D20EBD241}">
      <dgm:prSet/>
      <dgm:spPr/>
      <dgm:t>
        <a:bodyPr/>
        <a:lstStyle/>
        <a:p>
          <a:endParaRPr lang="es-MX"/>
        </a:p>
      </dgm:t>
    </dgm:pt>
    <dgm:pt modelId="{196372E3-C7E2-4502-B7D1-966B5886EF2B}">
      <dgm:prSet phldrT="[Texto]"/>
      <dgm:spPr/>
      <dgm:t>
        <a:bodyPr/>
        <a:lstStyle/>
        <a:p>
          <a:r>
            <a:rPr lang="es-MX" dirty="0" smtClean="0"/>
            <a:t>Cáncer de mama	</a:t>
          </a:r>
          <a:endParaRPr lang="es-MX" dirty="0"/>
        </a:p>
      </dgm:t>
    </dgm:pt>
    <dgm:pt modelId="{1467D24F-DA2A-4C9B-96AB-805C26AD7FF3}" type="sibTrans" cxnId="{36157558-C773-41E0-91FD-200B9B848EFD}">
      <dgm:prSet/>
      <dgm:spPr/>
      <dgm:t>
        <a:bodyPr/>
        <a:lstStyle/>
        <a:p>
          <a:endParaRPr lang="es-MX"/>
        </a:p>
      </dgm:t>
    </dgm:pt>
    <dgm:pt modelId="{5238B2F2-E73D-426D-BE55-4E832FFE8E09}" type="parTrans" cxnId="{36157558-C773-41E0-91FD-200B9B848EFD}">
      <dgm:prSet/>
      <dgm:spPr/>
      <dgm:t>
        <a:bodyPr/>
        <a:lstStyle/>
        <a:p>
          <a:endParaRPr lang="es-MX"/>
        </a:p>
      </dgm:t>
    </dgm:pt>
    <dgm:pt modelId="{E5FF0DEB-EAC1-4CD1-80A5-BD48C98489CA}" type="pres">
      <dgm:prSet presAssocID="{193831A1-213B-46E9-ABEA-90E4F8BE0B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F3D48AB-A0C1-4BC3-828F-5234F9449D01}" type="pres">
      <dgm:prSet presAssocID="{FCFC3274-9326-4FDF-9E18-EB8EA8A5B74E}" presName="boxAndChildren" presStyleCnt="0"/>
      <dgm:spPr/>
      <dgm:t>
        <a:bodyPr/>
        <a:lstStyle/>
        <a:p>
          <a:endParaRPr lang="es-SV"/>
        </a:p>
      </dgm:t>
    </dgm:pt>
    <dgm:pt modelId="{C1E49112-1070-4FF2-AB50-C20853EB9426}" type="pres">
      <dgm:prSet presAssocID="{FCFC3274-9326-4FDF-9E18-EB8EA8A5B74E}" presName="parentTextBox" presStyleLbl="node1" presStyleIdx="0" presStyleCnt="3"/>
      <dgm:spPr/>
      <dgm:t>
        <a:bodyPr/>
        <a:lstStyle/>
        <a:p>
          <a:endParaRPr lang="es-MX"/>
        </a:p>
      </dgm:t>
    </dgm:pt>
    <dgm:pt modelId="{915218E6-C06B-4B90-91A4-44A0C1D1F9BC}" type="pres">
      <dgm:prSet presAssocID="{FCFC3274-9326-4FDF-9E18-EB8EA8A5B74E}" presName="entireBox" presStyleLbl="node1" presStyleIdx="0" presStyleCnt="3"/>
      <dgm:spPr/>
      <dgm:t>
        <a:bodyPr/>
        <a:lstStyle/>
        <a:p>
          <a:endParaRPr lang="es-MX"/>
        </a:p>
      </dgm:t>
    </dgm:pt>
    <dgm:pt modelId="{EF88552F-69E6-4EC8-BAFD-79DAE4E00D8B}" type="pres">
      <dgm:prSet presAssocID="{FCFC3274-9326-4FDF-9E18-EB8EA8A5B74E}" presName="descendantBox" presStyleCnt="0"/>
      <dgm:spPr/>
      <dgm:t>
        <a:bodyPr/>
        <a:lstStyle/>
        <a:p>
          <a:endParaRPr lang="es-SV"/>
        </a:p>
      </dgm:t>
    </dgm:pt>
    <dgm:pt modelId="{2C697CA4-1323-4189-8EE6-A2427EEEA15C}" type="pres">
      <dgm:prSet presAssocID="{577225C3-7C17-475D-A324-98DE4C37C86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48F739-8C2F-460A-A2BC-A0B7F623E9E4}" type="pres">
      <dgm:prSet presAssocID="{2CE1DA6C-CF0A-4D9A-B89D-C991A2AC96E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ADAF8B-FD66-49FA-9F76-6BDD7BB0350D}" type="pres">
      <dgm:prSet presAssocID="{9CAF53E1-EB52-47FA-B4F7-741C78EF73FF}" presName="sp" presStyleCnt="0"/>
      <dgm:spPr/>
      <dgm:t>
        <a:bodyPr/>
        <a:lstStyle/>
        <a:p>
          <a:endParaRPr lang="es-SV"/>
        </a:p>
      </dgm:t>
    </dgm:pt>
    <dgm:pt modelId="{D699569F-CB11-42DF-92FD-62C4E82F90F1}" type="pres">
      <dgm:prSet presAssocID="{C3D65B1A-80D5-4CB8-A4BF-48AF9DF9E7B7}" presName="arrowAndChildren" presStyleCnt="0"/>
      <dgm:spPr/>
      <dgm:t>
        <a:bodyPr/>
        <a:lstStyle/>
        <a:p>
          <a:endParaRPr lang="es-SV"/>
        </a:p>
      </dgm:t>
    </dgm:pt>
    <dgm:pt modelId="{F85C5A72-3F3D-404C-AA0F-768E78C0C047}" type="pres">
      <dgm:prSet presAssocID="{C3D65B1A-80D5-4CB8-A4BF-48AF9DF9E7B7}" presName="parentTextArrow" presStyleLbl="node1" presStyleIdx="0" presStyleCnt="3"/>
      <dgm:spPr/>
      <dgm:t>
        <a:bodyPr/>
        <a:lstStyle/>
        <a:p>
          <a:endParaRPr lang="es-MX"/>
        </a:p>
      </dgm:t>
    </dgm:pt>
    <dgm:pt modelId="{7397EAD7-8C3D-4C86-9536-3EBD5F313296}" type="pres">
      <dgm:prSet presAssocID="{C3D65B1A-80D5-4CB8-A4BF-48AF9DF9E7B7}" presName="arrow" presStyleLbl="node1" presStyleIdx="1" presStyleCnt="3"/>
      <dgm:spPr/>
      <dgm:t>
        <a:bodyPr/>
        <a:lstStyle/>
        <a:p>
          <a:endParaRPr lang="es-MX"/>
        </a:p>
      </dgm:t>
    </dgm:pt>
    <dgm:pt modelId="{CDCA1293-85D1-4BB1-97F7-3E82C33D5579}" type="pres">
      <dgm:prSet presAssocID="{C3D65B1A-80D5-4CB8-A4BF-48AF9DF9E7B7}" presName="descendantArrow" presStyleCnt="0"/>
      <dgm:spPr/>
      <dgm:t>
        <a:bodyPr/>
        <a:lstStyle/>
        <a:p>
          <a:endParaRPr lang="es-SV"/>
        </a:p>
      </dgm:t>
    </dgm:pt>
    <dgm:pt modelId="{CEC268D5-E514-4538-9473-7260A8FED561}" type="pres">
      <dgm:prSet presAssocID="{A622811A-9F55-4A0A-A7C0-9F9AA1D851F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7861D-2DA0-4452-954E-B1E8D8805961}" type="pres">
      <dgm:prSet presAssocID="{5692404A-9103-40C1-B78F-76ABEFBE17A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935669-0E67-4290-9403-AA524DC7757A}" type="pres">
      <dgm:prSet presAssocID="{4FFFD3A9-3FB9-416F-8767-DBCD618207D7}" presName="sp" presStyleCnt="0"/>
      <dgm:spPr/>
      <dgm:t>
        <a:bodyPr/>
        <a:lstStyle/>
        <a:p>
          <a:endParaRPr lang="es-SV"/>
        </a:p>
      </dgm:t>
    </dgm:pt>
    <dgm:pt modelId="{87113C65-A274-4A1B-B1C0-2AA90B960A1F}" type="pres">
      <dgm:prSet presAssocID="{CA7FD4C6-D4FF-4896-BB21-69EC4FD92EA4}" presName="arrowAndChildren" presStyleCnt="0"/>
      <dgm:spPr/>
      <dgm:t>
        <a:bodyPr/>
        <a:lstStyle/>
        <a:p>
          <a:endParaRPr lang="es-SV"/>
        </a:p>
      </dgm:t>
    </dgm:pt>
    <dgm:pt modelId="{E1B2CA0F-E0AA-4C0C-BF4F-FA10DC7E46C7}" type="pres">
      <dgm:prSet presAssocID="{CA7FD4C6-D4FF-4896-BB21-69EC4FD92EA4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B3FF1D94-0282-4C6F-A0EB-D9B4771C5C0A}" type="pres">
      <dgm:prSet presAssocID="{CA7FD4C6-D4FF-4896-BB21-69EC4FD92EA4}" presName="arrow" presStyleLbl="node1" presStyleIdx="2" presStyleCnt="3"/>
      <dgm:spPr/>
      <dgm:t>
        <a:bodyPr/>
        <a:lstStyle/>
        <a:p>
          <a:endParaRPr lang="es-MX"/>
        </a:p>
      </dgm:t>
    </dgm:pt>
    <dgm:pt modelId="{54399B80-8978-4DCB-830B-F5F1BDA498CF}" type="pres">
      <dgm:prSet presAssocID="{CA7FD4C6-D4FF-4896-BB21-69EC4FD92EA4}" presName="descendantArrow" presStyleCnt="0"/>
      <dgm:spPr/>
      <dgm:t>
        <a:bodyPr/>
        <a:lstStyle/>
        <a:p>
          <a:endParaRPr lang="es-SV"/>
        </a:p>
      </dgm:t>
    </dgm:pt>
    <dgm:pt modelId="{1547B74A-852E-4BEE-87FE-0992A332ABCE}" type="pres">
      <dgm:prSet presAssocID="{196372E3-C7E2-4502-B7D1-966B5886EF2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0BC903-FAD2-42A3-8881-8EF8526CEFE4}" type="pres">
      <dgm:prSet presAssocID="{E1D9BCD3-5775-4857-BE53-E97CE3433AF1}" presName="childTextArrow" presStyleLbl="fgAccFollowNode1" presStyleIdx="5" presStyleCnt="6" custLinFactNeighborY="17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CC1281A-81EB-43F5-A980-5E299AB77A9A}" type="presOf" srcId="{C3D65B1A-80D5-4CB8-A4BF-48AF9DF9E7B7}" destId="{F85C5A72-3F3D-404C-AA0F-768E78C0C047}" srcOrd="0" destOrd="0" presId="urn:microsoft.com/office/officeart/2005/8/layout/process4"/>
    <dgm:cxn modelId="{AEBE0B74-31BA-4888-8A5B-581D20EBD241}" srcId="{CA7FD4C6-D4FF-4896-BB21-69EC4FD92EA4}" destId="{E1D9BCD3-5775-4857-BE53-E97CE3433AF1}" srcOrd="1" destOrd="0" parTransId="{F27F5765-CB43-4637-9F54-F2F7CCC9086E}" sibTransId="{3D3F2E26-2D64-4ED0-B9FE-3BD265ACDF59}"/>
    <dgm:cxn modelId="{577DB01B-AD82-4B75-B287-E28E5EB98D48}" type="presOf" srcId="{5692404A-9103-40C1-B78F-76ABEFBE17AE}" destId="{F457861D-2DA0-4452-954E-B1E8D8805961}" srcOrd="0" destOrd="0" presId="urn:microsoft.com/office/officeart/2005/8/layout/process4"/>
    <dgm:cxn modelId="{A6CC4CB2-A595-414D-99CD-4EC7A0FA3959}" type="presOf" srcId="{193831A1-213B-46E9-ABEA-90E4F8BE0BF1}" destId="{E5FF0DEB-EAC1-4CD1-80A5-BD48C98489CA}" srcOrd="0" destOrd="0" presId="urn:microsoft.com/office/officeart/2005/8/layout/process4"/>
    <dgm:cxn modelId="{9B43C165-F804-4178-BD2F-CD37F204134B}" srcId="{C3D65B1A-80D5-4CB8-A4BF-48AF9DF9E7B7}" destId="{5692404A-9103-40C1-B78F-76ABEFBE17AE}" srcOrd="1" destOrd="0" parTransId="{81D709F8-93A4-41ED-93AE-EAFB95DCEC08}" sibTransId="{B0D66B92-EB53-49C0-9404-2A4BB1777B7D}"/>
    <dgm:cxn modelId="{5045C5FD-FCC2-41FC-9375-8D789F9E7A67}" type="presOf" srcId="{C3D65B1A-80D5-4CB8-A4BF-48AF9DF9E7B7}" destId="{7397EAD7-8C3D-4C86-9536-3EBD5F313296}" srcOrd="1" destOrd="0" presId="urn:microsoft.com/office/officeart/2005/8/layout/process4"/>
    <dgm:cxn modelId="{62E194DA-9765-4671-93AB-D8B6E02F374C}" srcId="{C3D65B1A-80D5-4CB8-A4BF-48AF9DF9E7B7}" destId="{A622811A-9F55-4A0A-A7C0-9F9AA1D851F6}" srcOrd="0" destOrd="0" parTransId="{9026B1B5-1881-491C-8831-3AF75363E49F}" sibTransId="{DD93654F-DF4A-4106-AB4F-FCB51C5163C7}"/>
    <dgm:cxn modelId="{E4E5A98C-75A7-4CF7-AA75-F8FB281A81A7}" srcId="{193831A1-213B-46E9-ABEA-90E4F8BE0BF1}" destId="{FCFC3274-9326-4FDF-9E18-EB8EA8A5B74E}" srcOrd="2" destOrd="0" parTransId="{D983A1C1-A53B-44B5-AFC8-15CB015FA60D}" sibTransId="{DE1536FF-1498-4900-9799-5D885DC62747}"/>
    <dgm:cxn modelId="{FA28EDD9-7A4C-42A0-A5C6-5FDBD363D77C}" type="presOf" srcId="{196372E3-C7E2-4502-B7D1-966B5886EF2B}" destId="{1547B74A-852E-4BEE-87FE-0992A332ABCE}" srcOrd="0" destOrd="0" presId="urn:microsoft.com/office/officeart/2005/8/layout/process4"/>
    <dgm:cxn modelId="{4C0CAFDE-A0BC-4243-B34F-C71097C44163}" type="presOf" srcId="{CA7FD4C6-D4FF-4896-BB21-69EC4FD92EA4}" destId="{B3FF1D94-0282-4C6F-A0EB-D9B4771C5C0A}" srcOrd="1" destOrd="0" presId="urn:microsoft.com/office/officeart/2005/8/layout/process4"/>
    <dgm:cxn modelId="{3BAA1396-92E6-483B-8402-7526E8489200}" type="presOf" srcId="{FCFC3274-9326-4FDF-9E18-EB8EA8A5B74E}" destId="{C1E49112-1070-4FF2-AB50-C20853EB9426}" srcOrd="0" destOrd="0" presId="urn:microsoft.com/office/officeart/2005/8/layout/process4"/>
    <dgm:cxn modelId="{5E28FC7F-5DD7-41F9-8E97-2AA38183BA48}" type="presOf" srcId="{2CE1DA6C-CF0A-4D9A-B89D-C991A2AC96EC}" destId="{FA48F739-8C2F-460A-A2BC-A0B7F623E9E4}" srcOrd="0" destOrd="0" presId="urn:microsoft.com/office/officeart/2005/8/layout/process4"/>
    <dgm:cxn modelId="{E5E57D2D-00FC-44EC-80DA-9290EAEA5FBC}" srcId="{FCFC3274-9326-4FDF-9E18-EB8EA8A5B74E}" destId="{2CE1DA6C-CF0A-4D9A-B89D-C991A2AC96EC}" srcOrd="1" destOrd="0" parTransId="{3636D47A-1A89-4F4D-B601-A29C81EC606F}" sibTransId="{D00EA82D-65AC-45BC-8B7F-61D90F7B4CFA}"/>
    <dgm:cxn modelId="{D7A1D510-5504-41F1-85B8-078F1D176D08}" type="presOf" srcId="{E1D9BCD3-5775-4857-BE53-E97CE3433AF1}" destId="{CB0BC903-FAD2-42A3-8881-8EF8526CEFE4}" srcOrd="0" destOrd="0" presId="urn:microsoft.com/office/officeart/2005/8/layout/process4"/>
    <dgm:cxn modelId="{36157558-C773-41E0-91FD-200B9B848EFD}" srcId="{CA7FD4C6-D4FF-4896-BB21-69EC4FD92EA4}" destId="{196372E3-C7E2-4502-B7D1-966B5886EF2B}" srcOrd="0" destOrd="0" parTransId="{5238B2F2-E73D-426D-BE55-4E832FFE8E09}" sibTransId="{1467D24F-DA2A-4C9B-96AB-805C26AD7FF3}"/>
    <dgm:cxn modelId="{947B527D-D669-496C-A592-0D16364635FD}" type="presOf" srcId="{A622811A-9F55-4A0A-A7C0-9F9AA1D851F6}" destId="{CEC268D5-E514-4538-9473-7260A8FED561}" srcOrd="0" destOrd="0" presId="urn:microsoft.com/office/officeart/2005/8/layout/process4"/>
    <dgm:cxn modelId="{C900D96D-673A-4071-9456-67711B89DA61}" srcId="{FCFC3274-9326-4FDF-9E18-EB8EA8A5B74E}" destId="{577225C3-7C17-475D-A324-98DE4C37C860}" srcOrd="0" destOrd="0" parTransId="{21F18975-940C-4D09-A381-E367D539E8BC}" sibTransId="{522D6006-8DE3-4FEF-A722-B53EB8C2F31B}"/>
    <dgm:cxn modelId="{27216C4A-DAA7-43EA-BA12-B36F0CBDF215}" type="presOf" srcId="{FCFC3274-9326-4FDF-9E18-EB8EA8A5B74E}" destId="{915218E6-C06B-4B90-91A4-44A0C1D1F9BC}" srcOrd="1" destOrd="0" presId="urn:microsoft.com/office/officeart/2005/8/layout/process4"/>
    <dgm:cxn modelId="{44FAFCF0-3605-4005-94A4-80EF8B0C5FF3}" srcId="{193831A1-213B-46E9-ABEA-90E4F8BE0BF1}" destId="{CA7FD4C6-D4FF-4896-BB21-69EC4FD92EA4}" srcOrd="0" destOrd="0" parTransId="{519E5853-D586-40B2-A9F5-F6049466158C}" sibTransId="{4FFFD3A9-3FB9-416F-8767-DBCD618207D7}"/>
    <dgm:cxn modelId="{6116DA4D-F4F5-4663-AD34-1EFE94F27A41}" srcId="{193831A1-213B-46E9-ABEA-90E4F8BE0BF1}" destId="{C3D65B1A-80D5-4CB8-A4BF-48AF9DF9E7B7}" srcOrd="1" destOrd="0" parTransId="{94CCF96E-97DD-416E-90D4-BDE5FDE947A2}" sibTransId="{9CAF53E1-EB52-47FA-B4F7-741C78EF73FF}"/>
    <dgm:cxn modelId="{7A61F4F7-9B0A-4F34-81C7-B670D69BEBB2}" type="presOf" srcId="{CA7FD4C6-D4FF-4896-BB21-69EC4FD92EA4}" destId="{E1B2CA0F-E0AA-4C0C-BF4F-FA10DC7E46C7}" srcOrd="0" destOrd="0" presId="urn:microsoft.com/office/officeart/2005/8/layout/process4"/>
    <dgm:cxn modelId="{73C74497-65C4-48C0-8972-4032B3351A43}" type="presOf" srcId="{577225C3-7C17-475D-A324-98DE4C37C860}" destId="{2C697CA4-1323-4189-8EE6-A2427EEEA15C}" srcOrd="0" destOrd="0" presId="urn:microsoft.com/office/officeart/2005/8/layout/process4"/>
    <dgm:cxn modelId="{ACC19765-7277-472A-AA49-853BFAA177D4}" type="presParOf" srcId="{E5FF0DEB-EAC1-4CD1-80A5-BD48C98489CA}" destId="{AF3D48AB-A0C1-4BC3-828F-5234F9449D01}" srcOrd="0" destOrd="0" presId="urn:microsoft.com/office/officeart/2005/8/layout/process4"/>
    <dgm:cxn modelId="{04B5F212-8A6D-4B8C-BF45-2D5A397616A4}" type="presParOf" srcId="{AF3D48AB-A0C1-4BC3-828F-5234F9449D01}" destId="{C1E49112-1070-4FF2-AB50-C20853EB9426}" srcOrd="0" destOrd="0" presId="urn:microsoft.com/office/officeart/2005/8/layout/process4"/>
    <dgm:cxn modelId="{1EC72B91-459F-4988-9AFA-26AB64563BAA}" type="presParOf" srcId="{AF3D48AB-A0C1-4BC3-828F-5234F9449D01}" destId="{915218E6-C06B-4B90-91A4-44A0C1D1F9BC}" srcOrd="1" destOrd="0" presId="urn:microsoft.com/office/officeart/2005/8/layout/process4"/>
    <dgm:cxn modelId="{D7BCF7C3-0216-427E-A27C-55DBB1636A1B}" type="presParOf" srcId="{AF3D48AB-A0C1-4BC3-828F-5234F9449D01}" destId="{EF88552F-69E6-4EC8-BAFD-79DAE4E00D8B}" srcOrd="2" destOrd="0" presId="urn:microsoft.com/office/officeart/2005/8/layout/process4"/>
    <dgm:cxn modelId="{45C4F57F-F56A-4CB6-A16C-9EB9C82E337A}" type="presParOf" srcId="{EF88552F-69E6-4EC8-BAFD-79DAE4E00D8B}" destId="{2C697CA4-1323-4189-8EE6-A2427EEEA15C}" srcOrd="0" destOrd="0" presId="urn:microsoft.com/office/officeart/2005/8/layout/process4"/>
    <dgm:cxn modelId="{E7B49F83-4C87-4641-AB19-388646AB1012}" type="presParOf" srcId="{EF88552F-69E6-4EC8-BAFD-79DAE4E00D8B}" destId="{FA48F739-8C2F-460A-A2BC-A0B7F623E9E4}" srcOrd="1" destOrd="0" presId="urn:microsoft.com/office/officeart/2005/8/layout/process4"/>
    <dgm:cxn modelId="{4AA4A864-EC8A-437C-9FDF-66BB7AB5BD94}" type="presParOf" srcId="{E5FF0DEB-EAC1-4CD1-80A5-BD48C98489CA}" destId="{61ADAF8B-FD66-49FA-9F76-6BDD7BB0350D}" srcOrd="1" destOrd="0" presId="urn:microsoft.com/office/officeart/2005/8/layout/process4"/>
    <dgm:cxn modelId="{2FF3A7CD-4C09-4416-B8BF-E7D46E6D15D6}" type="presParOf" srcId="{E5FF0DEB-EAC1-4CD1-80A5-BD48C98489CA}" destId="{D699569F-CB11-42DF-92FD-62C4E82F90F1}" srcOrd="2" destOrd="0" presId="urn:microsoft.com/office/officeart/2005/8/layout/process4"/>
    <dgm:cxn modelId="{93FD2528-9D97-474D-BF4F-822F9C54E413}" type="presParOf" srcId="{D699569F-CB11-42DF-92FD-62C4E82F90F1}" destId="{F85C5A72-3F3D-404C-AA0F-768E78C0C047}" srcOrd="0" destOrd="0" presId="urn:microsoft.com/office/officeart/2005/8/layout/process4"/>
    <dgm:cxn modelId="{05BE9846-5FB1-444E-BA64-1A00A00A5D85}" type="presParOf" srcId="{D699569F-CB11-42DF-92FD-62C4E82F90F1}" destId="{7397EAD7-8C3D-4C86-9536-3EBD5F313296}" srcOrd="1" destOrd="0" presId="urn:microsoft.com/office/officeart/2005/8/layout/process4"/>
    <dgm:cxn modelId="{04A4507C-60A9-464D-869B-7F2A437C2136}" type="presParOf" srcId="{D699569F-CB11-42DF-92FD-62C4E82F90F1}" destId="{CDCA1293-85D1-4BB1-97F7-3E82C33D5579}" srcOrd="2" destOrd="0" presId="urn:microsoft.com/office/officeart/2005/8/layout/process4"/>
    <dgm:cxn modelId="{3785C1DF-C089-4F90-B646-51D48ABC4347}" type="presParOf" srcId="{CDCA1293-85D1-4BB1-97F7-3E82C33D5579}" destId="{CEC268D5-E514-4538-9473-7260A8FED561}" srcOrd="0" destOrd="0" presId="urn:microsoft.com/office/officeart/2005/8/layout/process4"/>
    <dgm:cxn modelId="{944CEAC2-B3D2-4EDD-A6B9-BC9E0FA93C7A}" type="presParOf" srcId="{CDCA1293-85D1-4BB1-97F7-3E82C33D5579}" destId="{F457861D-2DA0-4452-954E-B1E8D8805961}" srcOrd="1" destOrd="0" presId="urn:microsoft.com/office/officeart/2005/8/layout/process4"/>
    <dgm:cxn modelId="{138A83B3-D8DE-4EC5-9DC0-E764CCBEA05B}" type="presParOf" srcId="{E5FF0DEB-EAC1-4CD1-80A5-BD48C98489CA}" destId="{16935669-0E67-4290-9403-AA524DC7757A}" srcOrd="3" destOrd="0" presId="urn:microsoft.com/office/officeart/2005/8/layout/process4"/>
    <dgm:cxn modelId="{CD866EED-6798-4801-A653-B097E620490B}" type="presParOf" srcId="{E5FF0DEB-EAC1-4CD1-80A5-BD48C98489CA}" destId="{87113C65-A274-4A1B-B1C0-2AA90B960A1F}" srcOrd="4" destOrd="0" presId="urn:microsoft.com/office/officeart/2005/8/layout/process4"/>
    <dgm:cxn modelId="{2B675DD8-2D93-4603-85A1-B55B98F44FE7}" type="presParOf" srcId="{87113C65-A274-4A1B-B1C0-2AA90B960A1F}" destId="{E1B2CA0F-E0AA-4C0C-BF4F-FA10DC7E46C7}" srcOrd="0" destOrd="0" presId="urn:microsoft.com/office/officeart/2005/8/layout/process4"/>
    <dgm:cxn modelId="{9366F69D-C4CD-4A25-A821-6C7EA54CF283}" type="presParOf" srcId="{87113C65-A274-4A1B-B1C0-2AA90B960A1F}" destId="{B3FF1D94-0282-4C6F-A0EB-D9B4771C5C0A}" srcOrd="1" destOrd="0" presId="urn:microsoft.com/office/officeart/2005/8/layout/process4"/>
    <dgm:cxn modelId="{028D8178-1F1A-480E-B70F-F5CCD43E5489}" type="presParOf" srcId="{87113C65-A274-4A1B-B1C0-2AA90B960A1F}" destId="{54399B80-8978-4DCB-830B-F5F1BDA498CF}" srcOrd="2" destOrd="0" presId="urn:microsoft.com/office/officeart/2005/8/layout/process4"/>
    <dgm:cxn modelId="{8470BC8B-6FD6-4A9C-A897-1B00149CBC0A}" type="presParOf" srcId="{54399B80-8978-4DCB-830B-F5F1BDA498CF}" destId="{1547B74A-852E-4BEE-87FE-0992A332ABCE}" srcOrd="0" destOrd="0" presId="urn:microsoft.com/office/officeart/2005/8/layout/process4"/>
    <dgm:cxn modelId="{E9B006AC-B692-46DD-AFCB-440DA5C3FE7E}" type="presParOf" srcId="{54399B80-8978-4DCB-830B-F5F1BDA498CF}" destId="{CB0BC903-FAD2-42A3-8881-8EF8526CEFE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C2C0F-7A50-421B-8A82-D1082AAF186B}" type="doc">
      <dgm:prSet loTypeId="urn:microsoft.com/office/officeart/2005/8/layout/vList6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52BD92AD-9081-4A56-A7F3-D47BAF3461F4}">
      <dgm:prSet phldrT="[Texto]"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Factores relacionados al uso de servicios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9A46B545-EC46-4EE6-8429-6CBA66C83D95}" type="parTrans" cxnId="{6D523B5E-DA04-4308-9D34-C7956C26085B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B695C7EB-006F-4812-AE99-47DE636BAD67}" type="sibTrans" cxnId="{6D523B5E-DA04-4308-9D34-C7956C26085B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6B0F11D7-A582-4953-9935-0D0C8DA23AA7}">
      <dgm:prSet phldrT="[Texto]"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Demográficos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01B57351-03CC-4C89-884B-1668CD2F8A5E}" type="parTrans" cxnId="{BC218070-191D-4B20-8E09-7C5CEFD27F1F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D9B79C5A-1289-4A74-A173-5F634BF91540}" type="sibTrans" cxnId="{BC218070-191D-4B20-8E09-7C5CEFD27F1F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6A85D99B-1F36-41F2-B3D3-90A742C9DAAD}">
      <dgm:prSet phldrT="[Texto]"/>
      <dgm:spPr/>
      <dgm:t>
        <a:bodyPr/>
        <a:lstStyle/>
        <a:p>
          <a:r>
            <a:rPr lang="es-CO" dirty="0" smtClean="0"/>
            <a:t>Factores asociados al uso de la mamografía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930D7FBD-62B5-49C0-8873-BBE021B4CC34}" type="parTrans" cxnId="{CD04D0D1-93EF-43C4-8ECF-300F2BD6CC12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DB8FF097-F9C8-4B44-BB8A-88C56DB58C88}" type="sibTrans" cxnId="{CD04D0D1-93EF-43C4-8ECF-300F2BD6CC12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949F1A23-6611-4983-956B-99FACDFE1501}">
      <dgm:prSet phldrT="[Texto]"/>
      <dgm:spPr/>
      <dgm:t>
        <a:bodyPr/>
        <a:lstStyle/>
        <a:p>
          <a:r>
            <a:rPr lang="es-CO" dirty="0" smtClean="0"/>
            <a:t>Sociodemográficos.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B3316C82-F3C3-4E92-8FC4-6EA712686329}" type="parTrans" cxnId="{4A8D27E4-5E40-4996-B8BF-F31864C90F68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FD135D6B-A0A2-4CA6-ABD9-F0302BE74766}" type="sibTrans" cxnId="{4A8D27E4-5E40-4996-B8BF-F31864C90F68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C32608C4-ED11-42B4-A2C0-F18E4DA3EB08}">
      <dgm:prSet phldrT="[Texto]"/>
      <dgm:spPr/>
      <dgm:t>
        <a:bodyPr/>
        <a:lstStyle/>
        <a:p>
          <a:r>
            <a:rPr lang="es-CO" smtClean="0">
              <a:latin typeface="Arial" pitchFamily="34" charset="0"/>
              <a:cs typeface="Arial" pitchFamily="34" charset="0"/>
            </a:rPr>
            <a:t>Familiares y soporte social.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99B26F84-2C2D-4B86-B1B0-C5037A9BD990}" type="parTrans" cxnId="{0E3074F8-45EA-48FF-973D-3D27E12AC65B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1091481C-0444-46ED-A247-089856E40DB8}" type="sibTrans" cxnId="{0E3074F8-45EA-48FF-973D-3D27E12AC65B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0D4B3353-588A-423F-B80D-D37B856F3E46}">
      <dgm:prSet phldrT="[Texto]"/>
      <dgm:spPr/>
      <dgm:t>
        <a:bodyPr/>
        <a:lstStyle/>
        <a:p>
          <a:r>
            <a:rPr lang="es-CO" smtClean="0">
              <a:latin typeface="Arial" pitchFamily="34" charset="0"/>
              <a:cs typeface="Arial" pitchFamily="34" charset="0"/>
            </a:rPr>
            <a:t>Socioeconómicos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273B21CB-6F38-49D9-BA2B-234D8E406374}" type="parTrans" cxnId="{F23295E2-8229-4543-A189-7E80537E94AA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DC305C29-62A2-42FC-98D5-24A5F93C6BD6}" type="sibTrans" cxnId="{F23295E2-8229-4543-A189-7E80537E94AA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B2F95EC1-A8AF-4700-AC3E-65CFCD4B979D}">
      <dgm:prSet phldrT="[Texto]"/>
      <dgm:spPr/>
      <dgm:t>
        <a:bodyPr/>
        <a:lstStyle/>
        <a:p>
          <a:r>
            <a:rPr lang="es-CO" smtClean="0">
              <a:latin typeface="Arial" pitchFamily="34" charset="0"/>
              <a:cs typeface="Arial" pitchFamily="34" charset="0"/>
            </a:rPr>
            <a:t>Accesibilidad a los servicios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B99F0E93-2C8D-42C4-B711-F8787E8E0D45}" type="parTrans" cxnId="{3ED19132-F9FF-4FBD-9638-29FBCC0DFF6B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AFC8E3C5-F29E-4988-B305-B85030E40EF5}" type="sibTrans" cxnId="{3ED19132-F9FF-4FBD-9638-29FBCC0DFF6B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CA800353-E351-4A87-8659-5A1974AD787F}">
      <dgm:prSet phldrT="[Texto]"/>
      <dgm:spPr/>
      <dgm:t>
        <a:bodyPr/>
        <a:lstStyle/>
        <a:p>
          <a:r>
            <a:rPr lang="es-CO" dirty="0" smtClean="0"/>
            <a:t>Sociosanitarios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C64DAB1D-8425-42C4-910B-6231FD676620}" type="parTrans" cxnId="{FD869266-59A7-439B-83C7-F178E0C56175}">
      <dgm:prSet/>
      <dgm:spPr/>
      <dgm:t>
        <a:bodyPr/>
        <a:lstStyle/>
        <a:p>
          <a:endParaRPr lang="es-MX"/>
        </a:p>
      </dgm:t>
    </dgm:pt>
    <dgm:pt modelId="{913EEA66-80A8-4101-B0C6-12E0C742D86D}" type="sibTrans" cxnId="{FD869266-59A7-439B-83C7-F178E0C56175}">
      <dgm:prSet/>
      <dgm:spPr/>
      <dgm:t>
        <a:bodyPr/>
        <a:lstStyle/>
        <a:p>
          <a:endParaRPr lang="es-MX"/>
        </a:p>
      </dgm:t>
    </dgm:pt>
    <dgm:pt modelId="{C02E45B4-9CC4-4838-BB43-7FE2A94C32AD}">
      <dgm:prSet phldrT="[Texto]"/>
      <dgm:spPr/>
      <dgm:t>
        <a:bodyPr/>
        <a:lstStyle/>
        <a:p>
          <a:r>
            <a:rPr lang="es-MX" smtClean="0">
              <a:latin typeface="Arial" pitchFamily="34" charset="0"/>
              <a:cs typeface="Arial" pitchFamily="34" charset="0"/>
            </a:rPr>
            <a:t>Otros (conocimiento- miedo)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B7EC9541-FF50-406C-8000-96B33BAF9555}" type="parTrans" cxnId="{886C1407-AB6D-4B09-9A9A-E03DB8A8278E}">
      <dgm:prSet/>
      <dgm:spPr/>
      <dgm:t>
        <a:bodyPr/>
        <a:lstStyle/>
        <a:p>
          <a:endParaRPr lang="es-MX"/>
        </a:p>
      </dgm:t>
    </dgm:pt>
    <dgm:pt modelId="{E889CC07-4328-47B2-AA37-3759F3C64877}" type="sibTrans" cxnId="{886C1407-AB6D-4B09-9A9A-E03DB8A8278E}">
      <dgm:prSet/>
      <dgm:spPr/>
      <dgm:t>
        <a:bodyPr/>
        <a:lstStyle/>
        <a:p>
          <a:endParaRPr lang="es-MX"/>
        </a:p>
      </dgm:t>
    </dgm:pt>
    <dgm:pt modelId="{A7601111-CDEF-4B7B-9141-0DF09E41AF1C}">
      <dgm:prSet phldrT="[Texto]"/>
      <dgm:spPr/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socioeconómicos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D91FA23F-3BF4-4192-85CF-6D05BFB58B83}" type="parTrans" cxnId="{9E155533-53CA-4198-94A9-85EC389CD1CB}">
      <dgm:prSet/>
      <dgm:spPr/>
      <dgm:t>
        <a:bodyPr/>
        <a:lstStyle/>
        <a:p>
          <a:endParaRPr lang="es-CO"/>
        </a:p>
      </dgm:t>
    </dgm:pt>
    <dgm:pt modelId="{5A0B0D4D-5FF3-4BC9-8161-79B030EBD088}" type="sibTrans" cxnId="{9E155533-53CA-4198-94A9-85EC389CD1CB}">
      <dgm:prSet/>
      <dgm:spPr/>
      <dgm:t>
        <a:bodyPr/>
        <a:lstStyle/>
        <a:p>
          <a:endParaRPr lang="es-CO"/>
        </a:p>
      </dgm:t>
    </dgm:pt>
    <dgm:pt modelId="{56F42A22-BC6E-4CA2-98D0-C7A65EA13F5E}" type="pres">
      <dgm:prSet presAssocID="{4D0C2C0F-7A50-421B-8A82-D1082AAF18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B16DC30-CE0F-4B9E-BFCB-070B0F8184B1}" type="pres">
      <dgm:prSet presAssocID="{52BD92AD-9081-4A56-A7F3-D47BAF3461F4}" presName="linNode" presStyleCnt="0"/>
      <dgm:spPr/>
      <dgm:t>
        <a:bodyPr/>
        <a:lstStyle/>
        <a:p>
          <a:endParaRPr lang="es-SV"/>
        </a:p>
      </dgm:t>
    </dgm:pt>
    <dgm:pt modelId="{5A64ECB7-7431-4BDB-BEFE-4341F1D5DD2C}" type="pres">
      <dgm:prSet presAssocID="{52BD92AD-9081-4A56-A7F3-D47BAF3461F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31EEF0-8BA0-46BE-A321-469E32451AE5}" type="pres">
      <dgm:prSet presAssocID="{52BD92AD-9081-4A56-A7F3-D47BAF3461F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012113-A3CF-4B63-806C-47E292218E7D}" type="pres">
      <dgm:prSet presAssocID="{B695C7EB-006F-4812-AE99-47DE636BAD67}" presName="spacing" presStyleCnt="0"/>
      <dgm:spPr/>
      <dgm:t>
        <a:bodyPr/>
        <a:lstStyle/>
        <a:p>
          <a:endParaRPr lang="es-SV"/>
        </a:p>
      </dgm:t>
    </dgm:pt>
    <dgm:pt modelId="{1D50A217-B47D-4749-B156-FEAC9479B207}" type="pres">
      <dgm:prSet presAssocID="{6A85D99B-1F36-41F2-B3D3-90A742C9DAAD}" presName="linNode" presStyleCnt="0"/>
      <dgm:spPr/>
      <dgm:t>
        <a:bodyPr/>
        <a:lstStyle/>
        <a:p>
          <a:endParaRPr lang="es-SV"/>
        </a:p>
      </dgm:t>
    </dgm:pt>
    <dgm:pt modelId="{AAA3E701-3D30-4A42-8163-A2AF8E4EE3A3}" type="pres">
      <dgm:prSet presAssocID="{6A85D99B-1F36-41F2-B3D3-90A742C9DAA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9FD88D-086A-47B9-B2D1-5E9BD7C65868}" type="pres">
      <dgm:prSet presAssocID="{6A85D99B-1F36-41F2-B3D3-90A742C9DAA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B511A64-311F-4CD9-A408-05215B16B87E}" type="presOf" srcId="{52BD92AD-9081-4A56-A7F3-D47BAF3461F4}" destId="{5A64ECB7-7431-4BDB-BEFE-4341F1D5DD2C}" srcOrd="0" destOrd="0" presId="urn:microsoft.com/office/officeart/2005/8/layout/vList6"/>
    <dgm:cxn modelId="{A4CA778D-E3B9-472A-A1EA-A3555683D106}" type="presOf" srcId="{6A85D99B-1F36-41F2-B3D3-90A742C9DAAD}" destId="{AAA3E701-3D30-4A42-8163-A2AF8E4EE3A3}" srcOrd="0" destOrd="0" presId="urn:microsoft.com/office/officeart/2005/8/layout/vList6"/>
    <dgm:cxn modelId="{6D523B5E-DA04-4308-9D34-C7956C26085B}" srcId="{4D0C2C0F-7A50-421B-8A82-D1082AAF186B}" destId="{52BD92AD-9081-4A56-A7F3-D47BAF3461F4}" srcOrd="0" destOrd="0" parTransId="{9A46B545-EC46-4EE6-8429-6CBA66C83D95}" sibTransId="{B695C7EB-006F-4812-AE99-47DE636BAD67}"/>
    <dgm:cxn modelId="{F23295E2-8229-4543-A189-7E80537E94AA}" srcId="{52BD92AD-9081-4A56-A7F3-D47BAF3461F4}" destId="{0D4B3353-588A-423F-B80D-D37B856F3E46}" srcOrd="1" destOrd="0" parTransId="{273B21CB-6F38-49D9-BA2B-234D8E406374}" sibTransId="{DC305C29-62A2-42FC-98D5-24A5F93C6BD6}"/>
    <dgm:cxn modelId="{14EF8132-2A9E-4C92-BB7E-E1CDB744B607}" type="presOf" srcId="{0D4B3353-588A-423F-B80D-D37B856F3E46}" destId="{B331EEF0-8BA0-46BE-A321-469E32451AE5}" srcOrd="0" destOrd="1" presId="urn:microsoft.com/office/officeart/2005/8/layout/vList6"/>
    <dgm:cxn modelId="{3ED19132-F9FF-4FBD-9638-29FBCC0DFF6B}" srcId="{52BD92AD-9081-4A56-A7F3-D47BAF3461F4}" destId="{B2F95EC1-A8AF-4700-AC3E-65CFCD4B979D}" srcOrd="2" destOrd="0" parTransId="{B99F0E93-2C8D-42C4-B711-F8787E8E0D45}" sibTransId="{AFC8E3C5-F29E-4988-B305-B85030E40EF5}"/>
    <dgm:cxn modelId="{886C1407-AB6D-4B09-9A9A-E03DB8A8278E}" srcId="{6A85D99B-1F36-41F2-B3D3-90A742C9DAAD}" destId="{C02E45B4-9CC4-4838-BB43-7FE2A94C32AD}" srcOrd="3" destOrd="0" parTransId="{B7EC9541-FF50-406C-8000-96B33BAF9555}" sibTransId="{E889CC07-4328-47B2-AA37-3759F3C64877}"/>
    <dgm:cxn modelId="{CD04D0D1-93EF-43C4-8ECF-300F2BD6CC12}" srcId="{4D0C2C0F-7A50-421B-8A82-D1082AAF186B}" destId="{6A85D99B-1F36-41F2-B3D3-90A742C9DAAD}" srcOrd="1" destOrd="0" parTransId="{930D7FBD-62B5-49C0-8873-BBE021B4CC34}" sibTransId="{DB8FF097-F9C8-4B44-BB8A-88C56DB58C88}"/>
    <dgm:cxn modelId="{247BA5DA-46FA-439B-9210-EAD3BC32C422}" type="presOf" srcId="{CA800353-E351-4A87-8659-5A1974AD787F}" destId="{369FD88D-086A-47B9-B2D1-5E9BD7C65868}" srcOrd="0" destOrd="2" presId="urn:microsoft.com/office/officeart/2005/8/layout/vList6"/>
    <dgm:cxn modelId="{FD869266-59A7-439B-83C7-F178E0C56175}" srcId="{6A85D99B-1F36-41F2-B3D3-90A742C9DAAD}" destId="{CA800353-E351-4A87-8659-5A1974AD787F}" srcOrd="2" destOrd="0" parTransId="{C64DAB1D-8425-42C4-910B-6231FD676620}" sibTransId="{913EEA66-80A8-4101-B0C6-12E0C742D86D}"/>
    <dgm:cxn modelId="{1E3EF4AE-822A-428B-B344-672AE981B0F4}" type="presOf" srcId="{4D0C2C0F-7A50-421B-8A82-D1082AAF186B}" destId="{56F42A22-BC6E-4CA2-98D0-C7A65EA13F5E}" srcOrd="0" destOrd="0" presId="urn:microsoft.com/office/officeart/2005/8/layout/vList6"/>
    <dgm:cxn modelId="{30D83A51-5FB7-4215-8A6F-A3D005202287}" type="presOf" srcId="{B2F95EC1-A8AF-4700-AC3E-65CFCD4B979D}" destId="{B331EEF0-8BA0-46BE-A321-469E32451AE5}" srcOrd="0" destOrd="2" presId="urn:microsoft.com/office/officeart/2005/8/layout/vList6"/>
    <dgm:cxn modelId="{A0AECF8B-738C-45F9-BD19-7393612D47B2}" type="presOf" srcId="{C32608C4-ED11-42B4-A2C0-F18E4DA3EB08}" destId="{B331EEF0-8BA0-46BE-A321-469E32451AE5}" srcOrd="0" destOrd="3" presId="urn:microsoft.com/office/officeart/2005/8/layout/vList6"/>
    <dgm:cxn modelId="{8402C7C5-B58E-4E1A-A146-A30E32DF716F}" type="presOf" srcId="{A7601111-CDEF-4B7B-9141-0DF09E41AF1C}" destId="{369FD88D-086A-47B9-B2D1-5E9BD7C65868}" srcOrd="0" destOrd="1" presId="urn:microsoft.com/office/officeart/2005/8/layout/vList6"/>
    <dgm:cxn modelId="{1B79CD7F-51DB-4230-AD02-02B1CFAB2591}" type="presOf" srcId="{6B0F11D7-A582-4953-9935-0D0C8DA23AA7}" destId="{B331EEF0-8BA0-46BE-A321-469E32451AE5}" srcOrd="0" destOrd="0" presId="urn:microsoft.com/office/officeart/2005/8/layout/vList6"/>
    <dgm:cxn modelId="{FE233092-3946-4340-9395-C71BC0157F4C}" type="presOf" srcId="{949F1A23-6611-4983-956B-99FACDFE1501}" destId="{369FD88D-086A-47B9-B2D1-5E9BD7C65868}" srcOrd="0" destOrd="0" presId="urn:microsoft.com/office/officeart/2005/8/layout/vList6"/>
    <dgm:cxn modelId="{BC218070-191D-4B20-8E09-7C5CEFD27F1F}" srcId="{52BD92AD-9081-4A56-A7F3-D47BAF3461F4}" destId="{6B0F11D7-A582-4953-9935-0D0C8DA23AA7}" srcOrd="0" destOrd="0" parTransId="{01B57351-03CC-4C89-884B-1668CD2F8A5E}" sibTransId="{D9B79C5A-1289-4A74-A173-5F634BF91540}"/>
    <dgm:cxn modelId="{9E155533-53CA-4198-94A9-85EC389CD1CB}" srcId="{6A85D99B-1F36-41F2-B3D3-90A742C9DAAD}" destId="{A7601111-CDEF-4B7B-9141-0DF09E41AF1C}" srcOrd="1" destOrd="0" parTransId="{D91FA23F-3BF4-4192-85CF-6D05BFB58B83}" sibTransId="{5A0B0D4D-5FF3-4BC9-8161-79B030EBD088}"/>
    <dgm:cxn modelId="{4A8D27E4-5E40-4996-B8BF-F31864C90F68}" srcId="{6A85D99B-1F36-41F2-B3D3-90A742C9DAAD}" destId="{949F1A23-6611-4983-956B-99FACDFE1501}" srcOrd="0" destOrd="0" parTransId="{B3316C82-F3C3-4E92-8FC4-6EA712686329}" sibTransId="{FD135D6B-A0A2-4CA6-ABD9-F0302BE74766}"/>
    <dgm:cxn modelId="{0E3074F8-45EA-48FF-973D-3D27E12AC65B}" srcId="{52BD92AD-9081-4A56-A7F3-D47BAF3461F4}" destId="{C32608C4-ED11-42B4-A2C0-F18E4DA3EB08}" srcOrd="3" destOrd="0" parTransId="{99B26F84-2C2D-4B86-B1B0-C5037A9BD990}" sibTransId="{1091481C-0444-46ED-A247-089856E40DB8}"/>
    <dgm:cxn modelId="{CBFD3425-BD37-45B8-831F-584044928859}" type="presOf" srcId="{C02E45B4-9CC4-4838-BB43-7FE2A94C32AD}" destId="{369FD88D-086A-47B9-B2D1-5E9BD7C65868}" srcOrd="0" destOrd="3" presId="urn:microsoft.com/office/officeart/2005/8/layout/vList6"/>
    <dgm:cxn modelId="{F6C5DF3A-C807-46AC-A639-0185C0BB34CF}" type="presParOf" srcId="{56F42A22-BC6E-4CA2-98D0-C7A65EA13F5E}" destId="{6B16DC30-CE0F-4B9E-BFCB-070B0F8184B1}" srcOrd="0" destOrd="0" presId="urn:microsoft.com/office/officeart/2005/8/layout/vList6"/>
    <dgm:cxn modelId="{93C83FC0-AD83-42A3-A429-A6F125F9953B}" type="presParOf" srcId="{6B16DC30-CE0F-4B9E-BFCB-070B0F8184B1}" destId="{5A64ECB7-7431-4BDB-BEFE-4341F1D5DD2C}" srcOrd="0" destOrd="0" presId="urn:microsoft.com/office/officeart/2005/8/layout/vList6"/>
    <dgm:cxn modelId="{D8192349-CBC6-4256-ACCC-5214923F86C9}" type="presParOf" srcId="{6B16DC30-CE0F-4B9E-BFCB-070B0F8184B1}" destId="{B331EEF0-8BA0-46BE-A321-469E32451AE5}" srcOrd="1" destOrd="0" presId="urn:microsoft.com/office/officeart/2005/8/layout/vList6"/>
    <dgm:cxn modelId="{76846BB3-CB5C-4CC8-84D0-C3C240DC999C}" type="presParOf" srcId="{56F42A22-BC6E-4CA2-98D0-C7A65EA13F5E}" destId="{D2012113-A3CF-4B63-806C-47E292218E7D}" srcOrd="1" destOrd="0" presId="urn:microsoft.com/office/officeart/2005/8/layout/vList6"/>
    <dgm:cxn modelId="{47DBBEBE-40AD-4F57-BF72-F8F2E054927F}" type="presParOf" srcId="{56F42A22-BC6E-4CA2-98D0-C7A65EA13F5E}" destId="{1D50A217-B47D-4749-B156-FEAC9479B207}" srcOrd="2" destOrd="0" presId="urn:microsoft.com/office/officeart/2005/8/layout/vList6"/>
    <dgm:cxn modelId="{AE46E8AC-3362-41FD-ADE8-FD6EFEF09AAA}" type="presParOf" srcId="{1D50A217-B47D-4749-B156-FEAC9479B207}" destId="{AAA3E701-3D30-4A42-8163-A2AF8E4EE3A3}" srcOrd="0" destOrd="0" presId="urn:microsoft.com/office/officeart/2005/8/layout/vList6"/>
    <dgm:cxn modelId="{0A439C90-0D93-4C66-ACA3-31C003C07820}" type="presParOf" srcId="{1D50A217-B47D-4749-B156-FEAC9479B207}" destId="{369FD88D-086A-47B9-B2D1-5E9BD7C658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C831C4-E87A-4698-BB86-36D0E5C3C41A}" type="doc">
      <dgm:prSet loTypeId="urn:microsoft.com/office/officeart/2005/8/layout/h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0CEBEDC-B436-4D9C-85FE-8C57FD4EF52F}">
      <dgm:prSet phldrT="[Texto]"/>
      <dgm:spPr/>
      <dgm:t>
        <a:bodyPr/>
        <a:lstStyle/>
        <a:p>
          <a:pPr algn="l"/>
          <a:endParaRPr lang="es-MX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F5E639D-5110-47B1-9702-09765DC6306C}" type="parTrans" cxnId="{9C92BB99-279D-4F4A-96D7-E4118B674ACB}">
      <dgm:prSet/>
      <dgm:spPr/>
      <dgm:t>
        <a:bodyPr/>
        <a:lstStyle/>
        <a:p>
          <a:pPr algn="l"/>
          <a:endParaRPr lang="es-MX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659080D-819F-434A-9480-1B4B568E29AA}" type="sibTrans" cxnId="{9C92BB99-279D-4F4A-96D7-E4118B674ACB}">
      <dgm:prSet/>
      <dgm:spPr/>
      <dgm:t>
        <a:bodyPr/>
        <a:lstStyle/>
        <a:p>
          <a:pPr algn="l"/>
          <a:endParaRPr lang="es-MX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924B110-E9A5-4692-A9AE-948771992A34}">
      <dgm:prSet/>
      <dgm:spPr>
        <a:solidFill>
          <a:schemeClr val="bg1"/>
        </a:solidFill>
      </dgm:spPr>
      <dgm:t>
        <a:bodyPr/>
        <a:lstStyle/>
        <a:p>
          <a:r>
            <a:rPr lang="es-ES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General: Determinar los factores asociados al uso de la mamografía en mujeres mayores de 50 años de la ciudad de Cartagena</a:t>
          </a:r>
          <a:endParaRPr lang="es-CO"/>
        </a:p>
      </dgm:t>
    </dgm:pt>
    <dgm:pt modelId="{520556C4-0471-44E6-82C2-6822F323C7AF}" type="parTrans" cxnId="{46A51423-EADA-424F-A023-BEC013DBA095}">
      <dgm:prSet/>
      <dgm:spPr/>
      <dgm:t>
        <a:bodyPr/>
        <a:lstStyle/>
        <a:p>
          <a:endParaRPr lang="es-CO"/>
        </a:p>
      </dgm:t>
    </dgm:pt>
    <dgm:pt modelId="{D52882DE-4EDB-4BA5-AEFE-8CC6FB009523}" type="sibTrans" cxnId="{46A51423-EADA-424F-A023-BEC013DBA095}">
      <dgm:prSet/>
      <dgm:spPr/>
      <dgm:t>
        <a:bodyPr/>
        <a:lstStyle/>
        <a:p>
          <a:endParaRPr lang="es-CO"/>
        </a:p>
      </dgm:t>
    </dgm:pt>
    <dgm:pt modelId="{8E93247E-266B-44EF-AAC9-5473973A4D88}" type="pres">
      <dgm:prSet presAssocID="{D2C831C4-E87A-4698-BB86-36D0E5C3C4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56788CB-D103-4808-B20A-9537AA201906}" type="pres">
      <dgm:prSet presAssocID="{D0CEBEDC-B436-4D9C-85FE-8C57FD4EF52F}" presName="roof" presStyleLbl="dkBgShp" presStyleIdx="0" presStyleCnt="2" custFlipVert="1" custScaleY="29824"/>
      <dgm:spPr/>
      <dgm:t>
        <a:bodyPr/>
        <a:lstStyle/>
        <a:p>
          <a:endParaRPr lang="es-MX"/>
        </a:p>
      </dgm:t>
    </dgm:pt>
    <dgm:pt modelId="{18D923BF-AA80-415C-BAF4-2A6AAFB3F60F}" type="pres">
      <dgm:prSet presAssocID="{D0CEBEDC-B436-4D9C-85FE-8C57FD4EF52F}" presName="pillars" presStyleCnt="0"/>
      <dgm:spPr/>
      <dgm:t>
        <a:bodyPr/>
        <a:lstStyle/>
        <a:p>
          <a:endParaRPr lang="es-SV"/>
        </a:p>
      </dgm:t>
    </dgm:pt>
    <dgm:pt modelId="{1F52CCF6-13CD-45DC-91AC-3856AB4B83B3}" type="pres">
      <dgm:prSet presAssocID="{D0CEBEDC-B436-4D9C-85FE-8C57FD4EF52F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8211FB-B4D0-4507-AD38-A55E86EB902F}" type="pres">
      <dgm:prSet presAssocID="{D0CEBEDC-B436-4D9C-85FE-8C57FD4EF52F}" presName="base" presStyleLbl="dkBgShp" presStyleIdx="1" presStyleCnt="2"/>
      <dgm:spPr/>
      <dgm:t>
        <a:bodyPr/>
        <a:lstStyle/>
        <a:p>
          <a:endParaRPr lang="es-SV"/>
        </a:p>
      </dgm:t>
    </dgm:pt>
  </dgm:ptLst>
  <dgm:cxnLst>
    <dgm:cxn modelId="{CECAB230-33D4-4928-90D6-0CA17162F997}" type="presOf" srcId="{F924B110-E9A5-4692-A9AE-948771992A34}" destId="{1F52CCF6-13CD-45DC-91AC-3856AB4B83B3}" srcOrd="0" destOrd="0" presId="urn:microsoft.com/office/officeart/2005/8/layout/hList3"/>
    <dgm:cxn modelId="{9C92BB99-279D-4F4A-96D7-E4118B674ACB}" srcId="{D2C831C4-E87A-4698-BB86-36D0E5C3C41A}" destId="{D0CEBEDC-B436-4D9C-85FE-8C57FD4EF52F}" srcOrd="0" destOrd="0" parTransId="{3F5E639D-5110-47B1-9702-09765DC6306C}" sibTransId="{B659080D-819F-434A-9480-1B4B568E29AA}"/>
    <dgm:cxn modelId="{08B38C72-FF8B-488B-89F0-AA89A5CFD4F5}" type="presOf" srcId="{D2C831C4-E87A-4698-BB86-36D0E5C3C41A}" destId="{8E93247E-266B-44EF-AAC9-5473973A4D88}" srcOrd="0" destOrd="0" presId="urn:microsoft.com/office/officeart/2005/8/layout/hList3"/>
    <dgm:cxn modelId="{880372A2-01A0-4AAD-AFF7-B0334320E421}" type="presOf" srcId="{D0CEBEDC-B436-4D9C-85FE-8C57FD4EF52F}" destId="{456788CB-D103-4808-B20A-9537AA201906}" srcOrd="0" destOrd="0" presId="urn:microsoft.com/office/officeart/2005/8/layout/hList3"/>
    <dgm:cxn modelId="{46A51423-EADA-424F-A023-BEC013DBA095}" srcId="{D0CEBEDC-B436-4D9C-85FE-8C57FD4EF52F}" destId="{F924B110-E9A5-4692-A9AE-948771992A34}" srcOrd="0" destOrd="0" parTransId="{520556C4-0471-44E6-82C2-6822F323C7AF}" sibTransId="{D52882DE-4EDB-4BA5-AEFE-8CC6FB009523}"/>
    <dgm:cxn modelId="{9F513E6B-0636-47FD-8820-3F1D1C81D551}" type="presParOf" srcId="{8E93247E-266B-44EF-AAC9-5473973A4D88}" destId="{456788CB-D103-4808-B20A-9537AA201906}" srcOrd="0" destOrd="0" presId="urn:microsoft.com/office/officeart/2005/8/layout/hList3"/>
    <dgm:cxn modelId="{A682DCB5-DC8F-479C-967B-1FBE537350A0}" type="presParOf" srcId="{8E93247E-266B-44EF-AAC9-5473973A4D88}" destId="{18D923BF-AA80-415C-BAF4-2A6AAFB3F60F}" srcOrd="1" destOrd="0" presId="urn:microsoft.com/office/officeart/2005/8/layout/hList3"/>
    <dgm:cxn modelId="{983C7C00-126A-4FB7-8C4C-98ECB7679241}" type="presParOf" srcId="{18D923BF-AA80-415C-BAF4-2A6AAFB3F60F}" destId="{1F52CCF6-13CD-45DC-91AC-3856AB4B83B3}" srcOrd="0" destOrd="0" presId="urn:microsoft.com/office/officeart/2005/8/layout/hList3"/>
    <dgm:cxn modelId="{F89611E7-93DE-4994-BFEA-7D6EE6132FD3}" type="presParOf" srcId="{8E93247E-266B-44EF-AAC9-5473973A4D88}" destId="{DD8211FB-B4D0-4507-AD38-A55E86EB902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50B54-EDE8-499B-84A0-D4E921FD7C51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040A6D1-0A96-49C4-B2F3-7950F4CBF8DE}">
      <dgm:prSet phldrT="[Texto]" custT="1"/>
      <dgm:spPr/>
      <dgm:t>
        <a:bodyPr/>
        <a:lstStyle/>
        <a:p>
          <a:r>
            <a:rPr lang="es-CO" sz="2800" dirty="0" smtClean="0"/>
            <a:t>Razones de uso (541)</a:t>
          </a:r>
          <a:endParaRPr lang="es-CO" sz="2800" dirty="0"/>
        </a:p>
      </dgm:t>
    </dgm:pt>
    <dgm:pt modelId="{5AE2C33F-E073-4718-8FCB-5527DA3821FF}" type="parTrans" cxnId="{15B5441F-E51A-46D3-8CE1-97E7CB781531}">
      <dgm:prSet/>
      <dgm:spPr/>
      <dgm:t>
        <a:bodyPr/>
        <a:lstStyle/>
        <a:p>
          <a:endParaRPr lang="es-CO"/>
        </a:p>
      </dgm:t>
    </dgm:pt>
    <dgm:pt modelId="{6401EF77-C716-4227-8619-ED6FE7F642F0}" type="sibTrans" cxnId="{15B5441F-E51A-46D3-8CE1-97E7CB781531}">
      <dgm:prSet/>
      <dgm:spPr/>
      <dgm:t>
        <a:bodyPr/>
        <a:lstStyle/>
        <a:p>
          <a:endParaRPr lang="es-CO"/>
        </a:p>
      </dgm:t>
    </dgm:pt>
    <dgm:pt modelId="{3595ADB6-D03C-44FD-9F0B-F6CC1FF6F817}">
      <dgm:prSet phldrT="[Texto]"/>
      <dgm:spPr/>
      <dgm:t>
        <a:bodyPr/>
        <a:lstStyle/>
        <a:p>
          <a:r>
            <a:rPr lang="es-CO" smtClean="0"/>
            <a:t>Rutina con un 17.2 % (156). </a:t>
          </a:r>
          <a:endParaRPr lang="es-CO" dirty="0"/>
        </a:p>
      </dgm:t>
    </dgm:pt>
    <dgm:pt modelId="{55C8C62C-3B01-45E7-9323-60545B6E1908}" type="parTrans" cxnId="{98A9BAA8-F9BC-47DC-8A6B-F778B94EE745}">
      <dgm:prSet/>
      <dgm:spPr/>
      <dgm:t>
        <a:bodyPr/>
        <a:lstStyle/>
        <a:p>
          <a:endParaRPr lang="es-CO"/>
        </a:p>
      </dgm:t>
    </dgm:pt>
    <dgm:pt modelId="{5BA18311-4B79-4EFA-A735-683276D3268B}" type="sibTrans" cxnId="{98A9BAA8-F9BC-47DC-8A6B-F778B94EE745}">
      <dgm:prSet/>
      <dgm:spPr/>
      <dgm:t>
        <a:bodyPr/>
        <a:lstStyle/>
        <a:p>
          <a:endParaRPr lang="es-CO"/>
        </a:p>
      </dgm:t>
    </dgm:pt>
    <dgm:pt modelId="{5D8CD4B2-3164-4A2E-AE5E-1C487C3C3A89}">
      <dgm:prSet phldrT="[Texto]" custT="1"/>
      <dgm:spPr/>
      <dgm:t>
        <a:bodyPr/>
        <a:lstStyle/>
        <a:p>
          <a:r>
            <a:rPr lang="es-CO" sz="2800" dirty="0" smtClean="0"/>
            <a:t>Razones de no uso (368)</a:t>
          </a:r>
          <a:endParaRPr lang="es-CO" sz="2800" dirty="0"/>
        </a:p>
      </dgm:t>
    </dgm:pt>
    <dgm:pt modelId="{B1A0164E-E59E-479C-9BC8-E102B89E5665}" type="parTrans" cxnId="{7C1FBDC4-2369-4673-A544-233E4E9AB6FD}">
      <dgm:prSet/>
      <dgm:spPr/>
      <dgm:t>
        <a:bodyPr/>
        <a:lstStyle/>
        <a:p>
          <a:endParaRPr lang="es-CO"/>
        </a:p>
      </dgm:t>
    </dgm:pt>
    <dgm:pt modelId="{AC107F72-451A-4FA2-BB38-298D5507774F}" type="sibTrans" cxnId="{7C1FBDC4-2369-4673-A544-233E4E9AB6FD}">
      <dgm:prSet/>
      <dgm:spPr/>
      <dgm:t>
        <a:bodyPr/>
        <a:lstStyle/>
        <a:p>
          <a:endParaRPr lang="es-CO"/>
        </a:p>
      </dgm:t>
    </dgm:pt>
    <dgm:pt modelId="{CFCC322E-3CE4-4C26-B9C1-0E2A1C15B9EE}">
      <dgm:prSet/>
      <dgm:spPr/>
      <dgm:t>
        <a:bodyPr/>
        <a:lstStyle/>
        <a:p>
          <a:r>
            <a:rPr lang="es-CO" smtClean="0"/>
            <a:t>Recomendación médica 19.1% (174)</a:t>
          </a:r>
          <a:endParaRPr lang="es-CO" dirty="0"/>
        </a:p>
      </dgm:t>
    </dgm:pt>
    <dgm:pt modelId="{D05BDF4F-E8E6-44C1-B637-E8DFA5B993F2}" type="parTrans" cxnId="{FCFB2191-BBA0-4700-B901-8E98D4AA1EFE}">
      <dgm:prSet/>
      <dgm:spPr/>
      <dgm:t>
        <a:bodyPr/>
        <a:lstStyle/>
        <a:p>
          <a:endParaRPr lang="es-CO"/>
        </a:p>
      </dgm:t>
    </dgm:pt>
    <dgm:pt modelId="{2D0D812A-FAA6-481F-81E0-11DC4FADA8DC}" type="sibTrans" cxnId="{FCFB2191-BBA0-4700-B901-8E98D4AA1EFE}">
      <dgm:prSet/>
      <dgm:spPr/>
      <dgm:t>
        <a:bodyPr/>
        <a:lstStyle/>
        <a:p>
          <a:endParaRPr lang="es-CO"/>
        </a:p>
      </dgm:t>
    </dgm:pt>
    <dgm:pt modelId="{1E32EAE8-95E5-4BE5-9831-D9089F9B2D0D}">
      <dgm:prSet phldrT="[Texto]"/>
      <dgm:spPr/>
      <dgm:t>
        <a:bodyPr/>
        <a:lstStyle/>
        <a:p>
          <a:r>
            <a:rPr lang="es-CO" smtClean="0"/>
            <a:t>Falta de recomendación medica </a:t>
          </a:r>
        </a:p>
        <a:p>
          <a:r>
            <a:rPr lang="es-CO" smtClean="0"/>
            <a:t>29.6% (109)</a:t>
          </a:r>
          <a:endParaRPr lang="es-CO" dirty="0"/>
        </a:p>
      </dgm:t>
    </dgm:pt>
    <dgm:pt modelId="{7F403C91-2390-4683-935B-A1909133A2D4}" type="sibTrans" cxnId="{9D81C69F-980C-453C-8F09-F3BF6F36290B}">
      <dgm:prSet/>
      <dgm:spPr/>
      <dgm:t>
        <a:bodyPr/>
        <a:lstStyle/>
        <a:p>
          <a:endParaRPr lang="es-CO"/>
        </a:p>
      </dgm:t>
    </dgm:pt>
    <dgm:pt modelId="{1345C452-3EFA-47CF-81E0-01DAA08B33FB}" type="parTrans" cxnId="{9D81C69F-980C-453C-8F09-F3BF6F36290B}">
      <dgm:prSet/>
      <dgm:spPr/>
      <dgm:t>
        <a:bodyPr/>
        <a:lstStyle/>
        <a:p>
          <a:endParaRPr lang="es-CO"/>
        </a:p>
      </dgm:t>
    </dgm:pt>
    <dgm:pt modelId="{97E6669D-72D8-4B75-9D1C-4C43340CE889}">
      <dgm:prSet custT="1"/>
      <dgm:spPr/>
      <dgm:t>
        <a:bodyPr/>
        <a:lstStyle/>
        <a:p>
          <a:pPr algn="ctr"/>
          <a:r>
            <a:rPr lang="es-CO" sz="1300" smtClean="0"/>
            <a:t> </a:t>
          </a:r>
          <a:r>
            <a:rPr lang="es-CO" sz="1400" smtClean="0"/>
            <a:t>Por qué no la creen importante y/o necesaria</a:t>
          </a:r>
        </a:p>
        <a:p>
          <a:pPr algn="ctr"/>
          <a:r>
            <a:rPr lang="es-CO" sz="1400" smtClean="0"/>
            <a:t> 39,7% (146)  </a:t>
          </a:r>
          <a:endParaRPr lang="es-CO" sz="1400" dirty="0"/>
        </a:p>
      </dgm:t>
    </dgm:pt>
    <dgm:pt modelId="{A4D2985B-AB7A-4B8C-B613-A535FF244DD5}" type="sibTrans" cxnId="{5EDA3537-E8A8-4111-B0AE-503ED90363F3}">
      <dgm:prSet/>
      <dgm:spPr/>
      <dgm:t>
        <a:bodyPr/>
        <a:lstStyle/>
        <a:p>
          <a:endParaRPr lang="es-CO"/>
        </a:p>
      </dgm:t>
    </dgm:pt>
    <dgm:pt modelId="{1A30E62E-8F92-4EA8-BD2E-78CCF06DE5BD}" type="parTrans" cxnId="{5EDA3537-E8A8-4111-B0AE-503ED90363F3}">
      <dgm:prSet/>
      <dgm:spPr/>
      <dgm:t>
        <a:bodyPr/>
        <a:lstStyle/>
        <a:p>
          <a:endParaRPr lang="es-CO"/>
        </a:p>
      </dgm:t>
    </dgm:pt>
    <dgm:pt modelId="{84AE3DA5-2417-4B7C-81AB-FDBE824D0CFC}" type="pres">
      <dgm:prSet presAssocID="{82950B54-EDE8-499B-84A0-D4E921FD7C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E4F4259-40AA-4739-9D00-40660CF6ECA7}" type="pres">
      <dgm:prSet presAssocID="{9040A6D1-0A96-49C4-B2F3-7950F4CBF8DE}" presName="root" presStyleCnt="0"/>
      <dgm:spPr/>
      <dgm:t>
        <a:bodyPr/>
        <a:lstStyle/>
        <a:p>
          <a:endParaRPr lang="es-ES"/>
        </a:p>
      </dgm:t>
    </dgm:pt>
    <dgm:pt modelId="{5FD3EF3B-ADAD-4A0D-BBFA-19A4E5443EAE}" type="pres">
      <dgm:prSet presAssocID="{9040A6D1-0A96-49C4-B2F3-7950F4CBF8DE}" presName="rootComposite" presStyleCnt="0"/>
      <dgm:spPr/>
      <dgm:t>
        <a:bodyPr/>
        <a:lstStyle/>
        <a:p>
          <a:endParaRPr lang="es-ES"/>
        </a:p>
      </dgm:t>
    </dgm:pt>
    <dgm:pt modelId="{B22B0D82-2DEC-4EC9-A2BE-65CB80F3288B}" type="pres">
      <dgm:prSet presAssocID="{9040A6D1-0A96-49C4-B2F3-7950F4CBF8DE}" presName="rootText" presStyleLbl="node1" presStyleIdx="0" presStyleCnt="2"/>
      <dgm:spPr/>
      <dgm:t>
        <a:bodyPr/>
        <a:lstStyle/>
        <a:p>
          <a:endParaRPr lang="es-MX"/>
        </a:p>
      </dgm:t>
    </dgm:pt>
    <dgm:pt modelId="{7E706FF4-7C98-48F8-B8CA-F46A8D68574C}" type="pres">
      <dgm:prSet presAssocID="{9040A6D1-0A96-49C4-B2F3-7950F4CBF8DE}" presName="rootConnector" presStyleLbl="node1" presStyleIdx="0" presStyleCnt="2"/>
      <dgm:spPr/>
      <dgm:t>
        <a:bodyPr/>
        <a:lstStyle/>
        <a:p>
          <a:endParaRPr lang="es-MX"/>
        </a:p>
      </dgm:t>
    </dgm:pt>
    <dgm:pt modelId="{D52E2941-D64C-49B4-B7AA-1B3AFF05B1F8}" type="pres">
      <dgm:prSet presAssocID="{9040A6D1-0A96-49C4-B2F3-7950F4CBF8DE}" presName="childShape" presStyleCnt="0"/>
      <dgm:spPr/>
      <dgm:t>
        <a:bodyPr/>
        <a:lstStyle/>
        <a:p>
          <a:endParaRPr lang="es-ES"/>
        </a:p>
      </dgm:t>
    </dgm:pt>
    <dgm:pt modelId="{4CFD8FFC-4136-4C01-862B-435FF813ADDC}" type="pres">
      <dgm:prSet presAssocID="{D05BDF4F-E8E6-44C1-B637-E8DFA5B993F2}" presName="Name13" presStyleLbl="parChTrans1D2" presStyleIdx="0" presStyleCnt="4"/>
      <dgm:spPr/>
      <dgm:t>
        <a:bodyPr/>
        <a:lstStyle/>
        <a:p>
          <a:endParaRPr lang="es-MX"/>
        </a:p>
      </dgm:t>
    </dgm:pt>
    <dgm:pt modelId="{A56EB5FE-B041-47BB-9F2E-A483960B2C73}" type="pres">
      <dgm:prSet presAssocID="{CFCC322E-3CE4-4C26-B9C1-0E2A1C15B9E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C7DAF1-E910-4D30-B403-0E2CEE5DA17D}" type="pres">
      <dgm:prSet presAssocID="{55C8C62C-3B01-45E7-9323-60545B6E1908}" presName="Name13" presStyleLbl="parChTrans1D2" presStyleIdx="1" presStyleCnt="4"/>
      <dgm:spPr/>
      <dgm:t>
        <a:bodyPr/>
        <a:lstStyle/>
        <a:p>
          <a:endParaRPr lang="es-MX"/>
        </a:p>
      </dgm:t>
    </dgm:pt>
    <dgm:pt modelId="{D82F217A-310A-4ABA-AEF2-798C1CD7650A}" type="pres">
      <dgm:prSet presAssocID="{3595ADB6-D03C-44FD-9F0B-F6CC1FF6F81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B2764E-F38D-4C90-86B5-05483E90C9B1}" type="pres">
      <dgm:prSet presAssocID="{5D8CD4B2-3164-4A2E-AE5E-1C487C3C3A89}" presName="root" presStyleCnt="0"/>
      <dgm:spPr/>
      <dgm:t>
        <a:bodyPr/>
        <a:lstStyle/>
        <a:p>
          <a:endParaRPr lang="es-ES"/>
        </a:p>
      </dgm:t>
    </dgm:pt>
    <dgm:pt modelId="{87E08493-CDDF-4D8D-A3E6-59454ECDBB1C}" type="pres">
      <dgm:prSet presAssocID="{5D8CD4B2-3164-4A2E-AE5E-1C487C3C3A89}" presName="rootComposite" presStyleCnt="0"/>
      <dgm:spPr/>
      <dgm:t>
        <a:bodyPr/>
        <a:lstStyle/>
        <a:p>
          <a:endParaRPr lang="es-ES"/>
        </a:p>
      </dgm:t>
    </dgm:pt>
    <dgm:pt modelId="{A80D889C-EA90-4C5B-987B-B8515C34370C}" type="pres">
      <dgm:prSet presAssocID="{5D8CD4B2-3164-4A2E-AE5E-1C487C3C3A89}" presName="rootText" presStyleLbl="node1" presStyleIdx="1" presStyleCnt="2"/>
      <dgm:spPr/>
      <dgm:t>
        <a:bodyPr/>
        <a:lstStyle/>
        <a:p>
          <a:endParaRPr lang="es-MX"/>
        </a:p>
      </dgm:t>
    </dgm:pt>
    <dgm:pt modelId="{A7C88FD2-7779-4D1E-ADAB-147521C4E105}" type="pres">
      <dgm:prSet presAssocID="{5D8CD4B2-3164-4A2E-AE5E-1C487C3C3A89}" presName="rootConnector" presStyleLbl="node1" presStyleIdx="1" presStyleCnt="2"/>
      <dgm:spPr/>
      <dgm:t>
        <a:bodyPr/>
        <a:lstStyle/>
        <a:p>
          <a:endParaRPr lang="es-MX"/>
        </a:p>
      </dgm:t>
    </dgm:pt>
    <dgm:pt modelId="{04C02B04-B1C0-45E4-8172-EDD2925B3471}" type="pres">
      <dgm:prSet presAssocID="{5D8CD4B2-3164-4A2E-AE5E-1C487C3C3A89}" presName="childShape" presStyleCnt="0"/>
      <dgm:spPr/>
      <dgm:t>
        <a:bodyPr/>
        <a:lstStyle/>
        <a:p>
          <a:endParaRPr lang="es-ES"/>
        </a:p>
      </dgm:t>
    </dgm:pt>
    <dgm:pt modelId="{871460EF-97BB-4567-B385-6F07DDFBF9F7}" type="pres">
      <dgm:prSet presAssocID="{1A30E62E-8F92-4EA8-BD2E-78CCF06DE5BD}" presName="Name13" presStyleLbl="parChTrans1D2" presStyleIdx="2" presStyleCnt="4"/>
      <dgm:spPr/>
      <dgm:t>
        <a:bodyPr/>
        <a:lstStyle/>
        <a:p>
          <a:endParaRPr lang="es-MX"/>
        </a:p>
      </dgm:t>
    </dgm:pt>
    <dgm:pt modelId="{5DAE45C6-02FA-44A9-B664-4C0D4895A223}" type="pres">
      <dgm:prSet presAssocID="{97E6669D-72D8-4B75-9D1C-4C43340CE88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F16287-FE50-49E6-9E69-375406640F34}" type="pres">
      <dgm:prSet presAssocID="{1345C452-3EFA-47CF-81E0-01DAA08B33FB}" presName="Name13" presStyleLbl="parChTrans1D2" presStyleIdx="3" presStyleCnt="4"/>
      <dgm:spPr/>
      <dgm:t>
        <a:bodyPr/>
        <a:lstStyle/>
        <a:p>
          <a:endParaRPr lang="es-MX"/>
        </a:p>
      </dgm:t>
    </dgm:pt>
    <dgm:pt modelId="{6783817E-E36C-446A-9475-6D9EC49865AB}" type="pres">
      <dgm:prSet presAssocID="{1E32EAE8-95E5-4BE5-9831-D9089F9B2D0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5B5441F-E51A-46D3-8CE1-97E7CB781531}" srcId="{82950B54-EDE8-499B-84A0-D4E921FD7C51}" destId="{9040A6D1-0A96-49C4-B2F3-7950F4CBF8DE}" srcOrd="0" destOrd="0" parTransId="{5AE2C33F-E073-4718-8FCB-5527DA3821FF}" sibTransId="{6401EF77-C716-4227-8619-ED6FE7F642F0}"/>
    <dgm:cxn modelId="{9D81C69F-980C-453C-8F09-F3BF6F36290B}" srcId="{5D8CD4B2-3164-4A2E-AE5E-1C487C3C3A89}" destId="{1E32EAE8-95E5-4BE5-9831-D9089F9B2D0D}" srcOrd="1" destOrd="0" parTransId="{1345C452-3EFA-47CF-81E0-01DAA08B33FB}" sibTransId="{7F403C91-2390-4683-935B-A1909133A2D4}"/>
    <dgm:cxn modelId="{FCFB2191-BBA0-4700-B901-8E98D4AA1EFE}" srcId="{9040A6D1-0A96-49C4-B2F3-7950F4CBF8DE}" destId="{CFCC322E-3CE4-4C26-B9C1-0E2A1C15B9EE}" srcOrd="0" destOrd="0" parTransId="{D05BDF4F-E8E6-44C1-B637-E8DFA5B993F2}" sibTransId="{2D0D812A-FAA6-481F-81E0-11DC4FADA8DC}"/>
    <dgm:cxn modelId="{CB4918CE-CAE1-4CE6-9288-7A8E42579495}" type="presOf" srcId="{97E6669D-72D8-4B75-9D1C-4C43340CE889}" destId="{5DAE45C6-02FA-44A9-B664-4C0D4895A223}" srcOrd="0" destOrd="0" presId="urn:microsoft.com/office/officeart/2005/8/layout/hierarchy3"/>
    <dgm:cxn modelId="{5732B1D5-FA2E-4BD1-9875-F9222CCE3434}" type="presOf" srcId="{9040A6D1-0A96-49C4-B2F3-7950F4CBF8DE}" destId="{B22B0D82-2DEC-4EC9-A2BE-65CB80F3288B}" srcOrd="0" destOrd="0" presId="urn:microsoft.com/office/officeart/2005/8/layout/hierarchy3"/>
    <dgm:cxn modelId="{5E0AEB26-11B1-4D8E-8FAC-8D5982307AB0}" type="presOf" srcId="{1345C452-3EFA-47CF-81E0-01DAA08B33FB}" destId="{46F16287-FE50-49E6-9E69-375406640F34}" srcOrd="0" destOrd="0" presId="urn:microsoft.com/office/officeart/2005/8/layout/hierarchy3"/>
    <dgm:cxn modelId="{1F0491AB-F547-4133-B81B-B24B27D93C69}" type="presOf" srcId="{3595ADB6-D03C-44FD-9F0B-F6CC1FF6F817}" destId="{D82F217A-310A-4ABA-AEF2-798C1CD7650A}" srcOrd="0" destOrd="0" presId="urn:microsoft.com/office/officeart/2005/8/layout/hierarchy3"/>
    <dgm:cxn modelId="{11E0BEFB-83B8-44FE-8B52-0528F4A604C3}" type="presOf" srcId="{9040A6D1-0A96-49C4-B2F3-7950F4CBF8DE}" destId="{7E706FF4-7C98-48F8-B8CA-F46A8D68574C}" srcOrd="1" destOrd="0" presId="urn:microsoft.com/office/officeart/2005/8/layout/hierarchy3"/>
    <dgm:cxn modelId="{9D7B267A-657A-4F20-9A32-B656312E433B}" type="presOf" srcId="{D05BDF4F-E8E6-44C1-B637-E8DFA5B993F2}" destId="{4CFD8FFC-4136-4C01-862B-435FF813ADDC}" srcOrd="0" destOrd="0" presId="urn:microsoft.com/office/officeart/2005/8/layout/hierarchy3"/>
    <dgm:cxn modelId="{68D62E4A-E907-411D-B5AA-4CFE08176507}" type="presOf" srcId="{82950B54-EDE8-499B-84A0-D4E921FD7C51}" destId="{84AE3DA5-2417-4B7C-81AB-FDBE824D0CFC}" srcOrd="0" destOrd="0" presId="urn:microsoft.com/office/officeart/2005/8/layout/hierarchy3"/>
    <dgm:cxn modelId="{B988A4EA-DC52-446D-A326-0FFE1F891D05}" type="presOf" srcId="{1E32EAE8-95E5-4BE5-9831-D9089F9B2D0D}" destId="{6783817E-E36C-446A-9475-6D9EC49865AB}" srcOrd="0" destOrd="0" presId="urn:microsoft.com/office/officeart/2005/8/layout/hierarchy3"/>
    <dgm:cxn modelId="{762E3ED9-8028-423A-978B-A1CC0E2887F6}" type="presOf" srcId="{1A30E62E-8F92-4EA8-BD2E-78CCF06DE5BD}" destId="{871460EF-97BB-4567-B385-6F07DDFBF9F7}" srcOrd="0" destOrd="0" presId="urn:microsoft.com/office/officeart/2005/8/layout/hierarchy3"/>
    <dgm:cxn modelId="{5EDA3537-E8A8-4111-B0AE-503ED90363F3}" srcId="{5D8CD4B2-3164-4A2E-AE5E-1C487C3C3A89}" destId="{97E6669D-72D8-4B75-9D1C-4C43340CE889}" srcOrd="0" destOrd="0" parTransId="{1A30E62E-8F92-4EA8-BD2E-78CCF06DE5BD}" sibTransId="{A4D2985B-AB7A-4B8C-B613-A535FF244DD5}"/>
    <dgm:cxn modelId="{02AE91D2-1CF1-41EE-ACFE-0D0BD1283EB3}" type="presOf" srcId="{CFCC322E-3CE4-4C26-B9C1-0E2A1C15B9EE}" destId="{A56EB5FE-B041-47BB-9F2E-A483960B2C73}" srcOrd="0" destOrd="0" presId="urn:microsoft.com/office/officeart/2005/8/layout/hierarchy3"/>
    <dgm:cxn modelId="{8FEBB828-5403-4FC7-90A1-DB748FE29129}" type="presOf" srcId="{5D8CD4B2-3164-4A2E-AE5E-1C487C3C3A89}" destId="{A7C88FD2-7779-4D1E-ADAB-147521C4E105}" srcOrd="1" destOrd="0" presId="urn:microsoft.com/office/officeart/2005/8/layout/hierarchy3"/>
    <dgm:cxn modelId="{6C1105CE-57E8-4C4A-95C0-7832035B94AC}" type="presOf" srcId="{5D8CD4B2-3164-4A2E-AE5E-1C487C3C3A89}" destId="{A80D889C-EA90-4C5B-987B-B8515C34370C}" srcOrd="0" destOrd="0" presId="urn:microsoft.com/office/officeart/2005/8/layout/hierarchy3"/>
    <dgm:cxn modelId="{146EFF18-325D-4BF4-8658-01B0D1DB83FD}" type="presOf" srcId="{55C8C62C-3B01-45E7-9323-60545B6E1908}" destId="{39C7DAF1-E910-4D30-B403-0E2CEE5DA17D}" srcOrd="0" destOrd="0" presId="urn:microsoft.com/office/officeart/2005/8/layout/hierarchy3"/>
    <dgm:cxn modelId="{7C1FBDC4-2369-4673-A544-233E4E9AB6FD}" srcId="{82950B54-EDE8-499B-84A0-D4E921FD7C51}" destId="{5D8CD4B2-3164-4A2E-AE5E-1C487C3C3A89}" srcOrd="1" destOrd="0" parTransId="{B1A0164E-E59E-479C-9BC8-E102B89E5665}" sibTransId="{AC107F72-451A-4FA2-BB38-298D5507774F}"/>
    <dgm:cxn modelId="{98A9BAA8-F9BC-47DC-8A6B-F778B94EE745}" srcId="{9040A6D1-0A96-49C4-B2F3-7950F4CBF8DE}" destId="{3595ADB6-D03C-44FD-9F0B-F6CC1FF6F817}" srcOrd="1" destOrd="0" parTransId="{55C8C62C-3B01-45E7-9323-60545B6E1908}" sibTransId="{5BA18311-4B79-4EFA-A735-683276D3268B}"/>
    <dgm:cxn modelId="{E46F286B-FD31-4D91-BBFC-122F476BC8C7}" type="presParOf" srcId="{84AE3DA5-2417-4B7C-81AB-FDBE824D0CFC}" destId="{4E4F4259-40AA-4739-9D00-40660CF6ECA7}" srcOrd="0" destOrd="0" presId="urn:microsoft.com/office/officeart/2005/8/layout/hierarchy3"/>
    <dgm:cxn modelId="{ADEEC136-8C04-4EEF-B8F1-52BC5ACE2F08}" type="presParOf" srcId="{4E4F4259-40AA-4739-9D00-40660CF6ECA7}" destId="{5FD3EF3B-ADAD-4A0D-BBFA-19A4E5443EAE}" srcOrd="0" destOrd="0" presId="urn:microsoft.com/office/officeart/2005/8/layout/hierarchy3"/>
    <dgm:cxn modelId="{2DE72816-E69B-4A66-A400-E7B9B4500936}" type="presParOf" srcId="{5FD3EF3B-ADAD-4A0D-BBFA-19A4E5443EAE}" destId="{B22B0D82-2DEC-4EC9-A2BE-65CB80F3288B}" srcOrd="0" destOrd="0" presId="urn:microsoft.com/office/officeart/2005/8/layout/hierarchy3"/>
    <dgm:cxn modelId="{50083DD4-F9EE-468D-9483-C7B4B999DBAD}" type="presParOf" srcId="{5FD3EF3B-ADAD-4A0D-BBFA-19A4E5443EAE}" destId="{7E706FF4-7C98-48F8-B8CA-F46A8D68574C}" srcOrd="1" destOrd="0" presId="urn:microsoft.com/office/officeart/2005/8/layout/hierarchy3"/>
    <dgm:cxn modelId="{BC78854E-1183-4C21-9C60-6E85828EB524}" type="presParOf" srcId="{4E4F4259-40AA-4739-9D00-40660CF6ECA7}" destId="{D52E2941-D64C-49B4-B7AA-1B3AFF05B1F8}" srcOrd="1" destOrd="0" presId="urn:microsoft.com/office/officeart/2005/8/layout/hierarchy3"/>
    <dgm:cxn modelId="{52EBF9DA-336C-48BF-AE4D-3B12CEA9249A}" type="presParOf" srcId="{D52E2941-D64C-49B4-B7AA-1B3AFF05B1F8}" destId="{4CFD8FFC-4136-4C01-862B-435FF813ADDC}" srcOrd="0" destOrd="0" presId="urn:microsoft.com/office/officeart/2005/8/layout/hierarchy3"/>
    <dgm:cxn modelId="{6E11EEE1-8276-4FA4-A717-39E869DC1B14}" type="presParOf" srcId="{D52E2941-D64C-49B4-B7AA-1B3AFF05B1F8}" destId="{A56EB5FE-B041-47BB-9F2E-A483960B2C73}" srcOrd="1" destOrd="0" presId="urn:microsoft.com/office/officeart/2005/8/layout/hierarchy3"/>
    <dgm:cxn modelId="{BFBE1FE0-83DD-47AC-B642-80DD08C77502}" type="presParOf" srcId="{D52E2941-D64C-49B4-B7AA-1B3AFF05B1F8}" destId="{39C7DAF1-E910-4D30-B403-0E2CEE5DA17D}" srcOrd="2" destOrd="0" presId="urn:microsoft.com/office/officeart/2005/8/layout/hierarchy3"/>
    <dgm:cxn modelId="{84F4FCEE-B112-469C-972B-18A5C7A442ED}" type="presParOf" srcId="{D52E2941-D64C-49B4-B7AA-1B3AFF05B1F8}" destId="{D82F217A-310A-4ABA-AEF2-798C1CD7650A}" srcOrd="3" destOrd="0" presId="urn:microsoft.com/office/officeart/2005/8/layout/hierarchy3"/>
    <dgm:cxn modelId="{DB044829-BD23-4D63-9977-4929090CC592}" type="presParOf" srcId="{84AE3DA5-2417-4B7C-81AB-FDBE824D0CFC}" destId="{D9B2764E-F38D-4C90-86B5-05483E90C9B1}" srcOrd="1" destOrd="0" presId="urn:microsoft.com/office/officeart/2005/8/layout/hierarchy3"/>
    <dgm:cxn modelId="{02784D1F-BAC8-42EB-B77D-8BE447EEE5F0}" type="presParOf" srcId="{D9B2764E-F38D-4C90-86B5-05483E90C9B1}" destId="{87E08493-CDDF-4D8D-A3E6-59454ECDBB1C}" srcOrd="0" destOrd="0" presId="urn:microsoft.com/office/officeart/2005/8/layout/hierarchy3"/>
    <dgm:cxn modelId="{651A3AB2-2A98-4D57-9A62-ADFE705A8743}" type="presParOf" srcId="{87E08493-CDDF-4D8D-A3E6-59454ECDBB1C}" destId="{A80D889C-EA90-4C5B-987B-B8515C34370C}" srcOrd="0" destOrd="0" presId="urn:microsoft.com/office/officeart/2005/8/layout/hierarchy3"/>
    <dgm:cxn modelId="{D0F385C7-B3CE-4C3A-9F7C-48FC59F80D02}" type="presParOf" srcId="{87E08493-CDDF-4D8D-A3E6-59454ECDBB1C}" destId="{A7C88FD2-7779-4D1E-ADAB-147521C4E105}" srcOrd="1" destOrd="0" presId="urn:microsoft.com/office/officeart/2005/8/layout/hierarchy3"/>
    <dgm:cxn modelId="{F36AE997-2FB5-4783-AD30-97AECCCC3454}" type="presParOf" srcId="{D9B2764E-F38D-4C90-86B5-05483E90C9B1}" destId="{04C02B04-B1C0-45E4-8172-EDD2925B3471}" srcOrd="1" destOrd="0" presId="urn:microsoft.com/office/officeart/2005/8/layout/hierarchy3"/>
    <dgm:cxn modelId="{C6060A20-26BD-4F78-953A-ECFA411B45DA}" type="presParOf" srcId="{04C02B04-B1C0-45E4-8172-EDD2925B3471}" destId="{871460EF-97BB-4567-B385-6F07DDFBF9F7}" srcOrd="0" destOrd="0" presId="urn:microsoft.com/office/officeart/2005/8/layout/hierarchy3"/>
    <dgm:cxn modelId="{1E9D55D1-44F5-48E4-AC75-D054F200888C}" type="presParOf" srcId="{04C02B04-B1C0-45E4-8172-EDD2925B3471}" destId="{5DAE45C6-02FA-44A9-B664-4C0D4895A223}" srcOrd="1" destOrd="0" presId="urn:microsoft.com/office/officeart/2005/8/layout/hierarchy3"/>
    <dgm:cxn modelId="{F1B6781A-18B3-463D-861C-36D95D12804A}" type="presParOf" srcId="{04C02B04-B1C0-45E4-8172-EDD2925B3471}" destId="{46F16287-FE50-49E6-9E69-375406640F34}" srcOrd="2" destOrd="0" presId="urn:microsoft.com/office/officeart/2005/8/layout/hierarchy3"/>
    <dgm:cxn modelId="{8C8AEFD6-D4E7-4E8B-9CEF-70D448B442AB}" type="presParOf" srcId="{04C02B04-B1C0-45E4-8172-EDD2925B3471}" destId="{6783817E-E36C-446A-9475-6D9EC49865A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3AB7C-4FF7-46E6-928E-473C102692C5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0E8CD4E-B31E-4331-BCFA-48BAF18A7CA7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Sin embargo la frecuencia de uso, no cumple con lo establecido por la norma técnica, para la detección temprana del cáncer de seno.</a:t>
          </a:r>
          <a:endParaRPr lang="es-MX" dirty="0"/>
        </a:p>
      </dgm:t>
    </dgm:pt>
    <dgm:pt modelId="{17CD19F9-B0B1-446D-862A-D27FD4AE671A}" type="parTrans" cxnId="{76397E7B-1D25-4B6A-A784-5982D4B29764}">
      <dgm:prSet/>
      <dgm:spPr/>
      <dgm:t>
        <a:bodyPr/>
        <a:lstStyle/>
        <a:p>
          <a:endParaRPr lang="es-MX"/>
        </a:p>
      </dgm:t>
    </dgm:pt>
    <dgm:pt modelId="{981D17E3-F90B-4148-B50B-AD649F466396}" type="sibTrans" cxnId="{76397E7B-1D25-4B6A-A784-5982D4B29764}">
      <dgm:prSet/>
      <dgm:spPr/>
      <dgm:t>
        <a:bodyPr/>
        <a:lstStyle/>
        <a:p>
          <a:endParaRPr lang="es-MX"/>
        </a:p>
      </dgm:t>
    </dgm:pt>
    <dgm:pt modelId="{702CCB6C-D633-4B95-82D8-3B48239946A6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Al uso de esta prueba se  asociaron cinco grupos de factores: demográficos,  familiares, económicos, sociales y sociosanitarios</a:t>
          </a:r>
          <a:endParaRPr lang="es-MX" dirty="0"/>
        </a:p>
      </dgm:t>
    </dgm:pt>
    <dgm:pt modelId="{EF9167FD-0CB6-4DBC-ACFB-1660851E1CE7}" type="parTrans" cxnId="{8A28E44B-4ACE-4A1A-824C-A6408ADC0A23}">
      <dgm:prSet/>
      <dgm:spPr/>
      <dgm:t>
        <a:bodyPr/>
        <a:lstStyle/>
        <a:p>
          <a:endParaRPr lang="es-MX"/>
        </a:p>
      </dgm:t>
    </dgm:pt>
    <dgm:pt modelId="{AE9D9B74-C2A3-4D34-99F6-48009AB44B41}" type="sibTrans" cxnId="{8A28E44B-4ACE-4A1A-824C-A6408ADC0A23}">
      <dgm:prSet/>
      <dgm:spPr/>
      <dgm:t>
        <a:bodyPr/>
        <a:lstStyle/>
        <a:p>
          <a:endParaRPr lang="es-MX"/>
        </a:p>
      </dgm:t>
    </dgm:pt>
    <dgm:pt modelId="{7683DD3A-23F4-4F7D-B727-02E0A4213F9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mtClean="0"/>
            <a:t>Más de la mitad de las mujeres cartageneras encuestadas, se han realizado  una mamografía en el promedio de edad de 51 años, siendo el motivo principal la recomendación médica</a:t>
          </a:r>
          <a:endParaRPr lang="es-MX"/>
        </a:p>
      </dgm:t>
    </dgm:pt>
    <dgm:pt modelId="{4C36B8E8-B0DF-41EA-9A4A-DC4F5DF00E3A}" type="parTrans" cxnId="{90BE8696-F3ED-42D9-82F5-F99154603408}">
      <dgm:prSet/>
      <dgm:spPr/>
      <dgm:t>
        <a:bodyPr/>
        <a:lstStyle/>
        <a:p>
          <a:endParaRPr lang="es-MX"/>
        </a:p>
      </dgm:t>
    </dgm:pt>
    <dgm:pt modelId="{83C30E8B-0FAA-4212-AF52-316BDE7775F5}" type="sibTrans" cxnId="{90BE8696-F3ED-42D9-82F5-F99154603408}">
      <dgm:prSet/>
      <dgm:spPr/>
      <dgm:t>
        <a:bodyPr/>
        <a:lstStyle/>
        <a:p>
          <a:endParaRPr lang="es-MX"/>
        </a:p>
      </dgm:t>
    </dgm:pt>
    <dgm:pt modelId="{A7242FC2-9E1A-4ECD-BC54-F7ECD3C2456C}" type="pres">
      <dgm:prSet presAssocID="{A9D3AB7C-4FF7-46E6-928E-473C102692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BDF825-4CAE-47EE-B267-2312F559D2DC}" type="pres">
      <dgm:prSet presAssocID="{7683DD3A-23F4-4F7D-B727-02E0A4213F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B61C7F-A945-4A26-9DB0-A9D6441D6D4D}" type="pres">
      <dgm:prSet presAssocID="{83C30E8B-0FAA-4212-AF52-316BDE7775F5}" presName="sibTrans" presStyleCnt="0"/>
      <dgm:spPr/>
      <dgm:t>
        <a:bodyPr/>
        <a:lstStyle/>
        <a:p>
          <a:endParaRPr lang="es-SV"/>
        </a:p>
      </dgm:t>
    </dgm:pt>
    <dgm:pt modelId="{D907C27E-D16A-482F-89C6-10FB3057F3D3}" type="pres">
      <dgm:prSet presAssocID="{70E8CD4E-B31E-4331-BCFA-48BAF18A7C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E88F55-9438-4F9A-9CC7-A4403AC4A9D5}" type="pres">
      <dgm:prSet presAssocID="{981D17E3-F90B-4148-B50B-AD649F466396}" presName="sibTrans" presStyleCnt="0"/>
      <dgm:spPr/>
      <dgm:t>
        <a:bodyPr/>
        <a:lstStyle/>
        <a:p>
          <a:endParaRPr lang="es-SV"/>
        </a:p>
      </dgm:t>
    </dgm:pt>
    <dgm:pt modelId="{E0C330C2-0DF9-4159-9FB9-F3EBFEFC1031}" type="pres">
      <dgm:prSet presAssocID="{702CCB6C-D633-4B95-82D8-3B48239946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7437EDA-583A-4263-BDF3-270BF5BA6452}" type="presOf" srcId="{70E8CD4E-B31E-4331-BCFA-48BAF18A7CA7}" destId="{D907C27E-D16A-482F-89C6-10FB3057F3D3}" srcOrd="0" destOrd="0" presId="urn:microsoft.com/office/officeart/2005/8/layout/hList6"/>
    <dgm:cxn modelId="{60905222-AA13-46D5-9C01-089D8132EFD9}" type="presOf" srcId="{A9D3AB7C-4FF7-46E6-928E-473C102692C5}" destId="{A7242FC2-9E1A-4ECD-BC54-F7ECD3C2456C}" srcOrd="0" destOrd="0" presId="urn:microsoft.com/office/officeart/2005/8/layout/hList6"/>
    <dgm:cxn modelId="{90BE8696-F3ED-42D9-82F5-F99154603408}" srcId="{A9D3AB7C-4FF7-46E6-928E-473C102692C5}" destId="{7683DD3A-23F4-4F7D-B727-02E0A4213F97}" srcOrd="0" destOrd="0" parTransId="{4C36B8E8-B0DF-41EA-9A4A-DC4F5DF00E3A}" sibTransId="{83C30E8B-0FAA-4212-AF52-316BDE7775F5}"/>
    <dgm:cxn modelId="{7ED19EEA-AB6F-4A36-BC2F-C89BCA3C1E95}" type="presOf" srcId="{702CCB6C-D633-4B95-82D8-3B48239946A6}" destId="{E0C330C2-0DF9-4159-9FB9-F3EBFEFC1031}" srcOrd="0" destOrd="0" presId="urn:microsoft.com/office/officeart/2005/8/layout/hList6"/>
    <dgm:cxn modelId="{76397E7B-1D25-4B6A-A784-5982D4B29764}" srcId="{A9D3AB7C-4FF7-46E6-928E-473C102692C5}" destId="{70E8CD4E-B31E-4331-BCFA-48BAF18A7CA7}" srcOrd="1" destOrd="0" parTransId="{17CD19F9-B0B1-446D-862A-D27FD4AE671A}" sibTransId="{981D17E3-F90B-4148-B50B-AD649F466396}"/>
    <dgm:cxn modelId="{8A28E44B-4ACE-4A1A-824C-A6408ADC0A23}" srcId="{A9D3AB7C-4FF7-46E6-928E-473C102692C5}" destId="{702CCB6C-D633-4B95-82D8-3B48239946A6}" srcOrd="2" destOrd="0" parTransId="{EF9167FD-0CB6-4DBC-ACFB-1660851E1CE7}" sibTransId="{AE9D9B74-C2A3-4D34-99F6-48009AB44B41}"/>
    <dgm:cxn modelId="{7DDCB143-99E5-4180-936C-C65445BC97C1}" type="presOf" srcId="{7683DD3A-23F4-4F7D-B727-02E0A4213F97}" destId="{6BBDF825-4CAE-47EE-B267-2312F559D2DC}" srcOrd="0" destOrd="0" presId="urn:microsoft.com/office/officeart/2005/8/layout/hList6"/>
    <dgm:cxn modelId="{9E0E7D6C-5FB3-41C5-83F2-8691AC684857}" type="presParOf" srcId="{A7242FC2-9E1A-4ECD-BC54-F7ECD3C2456C}" destId="{6BBDF825-4CAE-47EE-B267-2312F559D2DC}" srcOrd="0" destOrd="0" presId="urn:microsoft.com/office/officeart/2005/8/layout/hList6"/>
    <dgm:cxn modelId="{6F23B1AE-C0ED-46CA-AB51-70174C4CA41F}" type="presParOf" srcId="{A7242FC2-9E1A-4ECD-BC54-F7ECD3C2456C}" destId="{35B61C7F-A945-4A26-9DB0-A9D6441D6D4D}" srcOrd="1" destOrd="0" presId="urn:microsoft.com/office/officeart/2005/8/layout/hList6"/>
    <dgm:cxn modelId="{89138939-8417-4472-8457-D54D1B2BF965}" type="presParOf" srcId="{A7242FC2-9E1A-4ECD-BC54-F7ECD3C2456C}" destId="{D907C27E-D16A-482F-89C6-10FB3057F3D3}" srcOrd="2" destOrd="0" presId="urn:microsoft.com/office/officeart/2005/8/layout/hList6"/>
    <dgm:cxn modelId="{01941820-9AAF-418B-BCEC-E541A3A1A176}" type="presParOf" srcId="{A7242FC2-9E1A-4ECD-BC54-F7ECD3C2456C}" destId="{7CE88F55-9438-4F9A-9CC7-A4403AC4A9D5}" srcOrd="3" destOrd="0" presId="urn:microsoft.com/office/officeart/2005/8/layout/hList6"/>
    <dgm:cxn modelId="{6090B4BA-2917-47C8-A2A5-75E151CC4BC8}" type="presParOf" srcId="{A7242FC2-9E1A-4ECD-BC54-F7ECD3C2456C}" destId="{E0C330C2-0DF9-4159-9FB9-F3EBFEFC103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5218E6-C06B-4B90-91A4-44A0C1D1F9BC}">
      <dsp:nvSpPr>
        <dsp:cNvPr id="0" name=""/>
        <dsp:cNvSpPr/>
      </dsp:nvSpPr>
      <dsp:spPr>
        <a:xfrm>
          <a:off x="0" y="3740092"/>
          <a:ext cx="7884368" cy="12275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Se recomienda realizar cada dos años </a:t>
          </a:r>
          <a:endParaRPr lang="es-MX" sz="2400" kern="1200" dirty="0"/>
        </a:p>
      </dsp:txBody>
      <dsp:txXfrm>
        <a:off x="0" y="3740092"/>
        <a:ext cx="7884368" cy="662894"/>
      </dsp:txXfrm>
    </dsp:sp>
    <dsp:sp modelId="{2C697CA4-1323-4189-8EE6-A2427EEEA15C}">
      <dsp:nvSpPr>
        <dsp:cNvPr id="0" name=""/>
        <dsp:cNvSpPr/>
      </dsp:nvSpPr>
      <dsp:spPr>
        <a:xfrm>
          <a:off x="0" y="4378434"/>
          <a:ext cx="3942184" cy="5646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kern="1200" dirty="0" smtClean="0"/>
            <a:t>Suecia, México y</a:t>
          </a:r>
          <a:endParaRPr lang="es-MX" sz="18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la Unión Europea </a:t>
          </a:r>
          <a:endParaRPr lang="es-MX" sz="1800" kern="1200" dirty="0"/>
        </a:p>
      </dsp:txBody>
      <dsp:txXfrm>
        <a:off x="0" y="4378434"/>
        <a:ext cx="3942184" cy="564687"/>
      </dsp:txXfrm>
    </dsp:sp>
    <dsp:sp modelId="{FA48F739-8C2F-460A-A2BC-A0B7F623E9E4}">
      <dsp:nvSpPr>
        <dsp:cNvPr id="0" name=""/>
        <dsp:cNvSpPr/>
      </dsp:nvSpPr>
      <dsp:spPr>
        <a:xfrm>
          <a:off x="3942184" y="4378434"/>
          <a:ext cx="3942184" cy="564687"/>
        </a:xfrm>
        <a:prstGeom prst="rect">
          <a:avLst/>
        </a:prstGeom>
        <a:solidFill>
          <a:schemeClr val="accent2">
            <a:tint val="40000"/>
            <a:alpha val="90000"/>
            <a:hueOff val="-405828"/>
            <a:satOff val="-20000"/>
            <a:lumOff val="-198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05828"/>
              <a:satOff val="-20000"/>
              <a:lumOff val="-198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Colombia (Resolución 0412 de 2000)</a:t>
          </a:r>
          <a:endParaRPr lang="es-MX" sz="1800" kern="1200" dirty="0"/>
        </a:p>
      </dsp:txBody>
      <dsp:txXfrm>
        <a:off x="3942184" y="4378434"/>
        <a:ext cx="3942184" cy="564687"/>
      </dsp:txXfrm>
    </dsp:sp>
    <dsp:sp modelId="{7397EAD7-8C3D-4C86-9536-3EBD5F313296}">
      <dsp:nvSpPr>
        <dsp:cNvPr id="0" name=""/>
        <dsp:cNvSpPr/>
      </dsp:nvSpPr>
      <dsp:spPr>
        <a:xfrm rot="10800000">
          <a:off x="0" y="1870485"/>
          <a:ext cx="7884368" cy="1888020"/>
        </a:xfrm>
        <a:prstGeom prst="upArrowCallout">
          <a:avLst/>
        </a:prstGeom>
        <a:gradFill rotWithShape="0">
          <a:gsLst>
            <a:gs pos="0">
              <a:schemeClr val="accent2">
                <a:hueOff val="-1355300"/>
                <a:satOff val="-50000"/>
                <a:lumOff val="-20687"/>
                <a:alphaOff val="0"/>
                <a:shade val="15000"/>
                <a:satMod val="180000"/>
              </a:schemeClr>
            </a:gs>
            <a:gs pos="50000">
              <a:schemeClr val="accent2">
                <a:hueOff val="-1355300"/>
                <a:satOff val="-50000"/>
                <a:lumOff val="-20687"/>
                <a:alphaOff val="0"/>
                <a:shade val="45000"/>
                <a:satMod val="170000"/>
              </a:schemeClr>
            </a:gs>
            <a:gs pos="70000">
              <a:schemeClr val="accent2">
                <a:hueOff val="-1355300"/>
                <a:satOff val="-50000"/>
                <a:lumOff val="-2068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55300"/>
                <a:satOff val="-50000"/>
                <a:lumOff val="-2068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Mamografía </a:t>
          </a:r>
          <a:endParaRPr lang="es-MX" sz="2400" kern="1200" dirty="0"/>
        </a:p>
      </dsp:txBody>
      <dsp:txXfrm>
        <a:off x="0" y="1870485"/>
        <a:ext cx="7884368" cy="662695"/>
      </dsp:txXfrm>
    </dsp:sp>
    <dsp:sp modelId="{CEC268D5-E514-4538-9473-7260A8FED561}">
      <dsp:nvSpPr>
        <dsp:cNvPr id="0" name=""/>
        <dsp:cNvSpPr/>
      </dsp:nvSpPr>
      <dsp:spPr>
        <a:xfrm>
          <a:off x="0" y="2533180"/>
          <a:ext cx="3942184" cy="564518"/>
        </a:xfrm>
        <a:prstGeom prst="rect">
          <a:avLst/>
        </a:prstGeom>
        <a:solidFill>
          <a:schemeClr val="accent2">
            <a:tint val="40000"/>
            <a:alpha val="90000"/>
            <a:hueOff val="-811656"/>
            <a:satOff val="-40000"/>
            <a:lumOff val="-396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11656"/>
              <a:satOff val="-40000"/>
              <a:lumOff val="-396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Efecto protector en mujeres  de 50 a 69 años</a:t>
          </a:r>
          <a:endParaRPr lang="es-MX" sz="1800" kern="1200" dirty="0"/>
        </a:p>
      </dsp:txBody>
      <dsp:txXfrm>
        <a:off x="0" y="2533180"/>
        <a:ext cx="3942184" cy="564518"/>
      </dsp:txXfrm>
    </dsp:sp>
    <dsp:sp modelId="{F457861D-2DA0-4452-954E-B1E8D8805961}">
      <dsp:nvSpPr>
        <dsp:cNvPr id="0" name=""/>
        <dsp:cNvSpPr/>
      </dsp:nvSpPr>
      <dsp:spPr>
        <a:xfrm>
          <a:off x="3942184" y="2533180"/>
          <a:ext cx="3942184" cy="564518"/>
        </a:xfrm>
        <a:prstGeom prst="rect">
          <a:avLst/>
        </a:prstGeom>
        <a:solidFill>
          <a:schemeClr val="accent2">
            <a:tint val="40000"/>
            <a:alpha val="90000"/>
            <a:hueOff val="-1217485"/>
            <a:satOff val="-60000"/>
            <a:lumOff val="-595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217485"/>
              <a:satOff val="-60000"/>
              <a:lumOff val="-595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Disminución de la mortalidad en 25% a 35% </a:t>
          </a:r>
          <a:endParaRPr lang="es-MX" sz="1800" kern="1200" dirty="0"/>
        </a:p>
      </dsp:txBody>
      <dsp:txXfrm>
        <a:off x="3942184" y="2533180"/>
        <a:ext cx="3942184" cy="564518"/>
      </dsp:txXfrm>
    </dsp:sp>
    <dsp:sp modelId="{B3FF1D94-0282-4C6F-A0EB-D9B4771C5C0A}">
      <dsp:nvSpPr>
        <dsp:cNvPr id="0" name=""/>
        <dsp:cNvSpPr/>
      </dsp:nvSpPr>
      <dsp:spPr>
        <a:xfrm rot="10800000">
          <a:off x="0" y="878"/>
          <a:ext cx="7884368" cy="1888020"/>
        </a:xfrm>
        <a:prstGeom prst="upArrowCallout">
          <a:avLst/>
        </a:prstGeom>
        <a:gradFill rotWithShape="0">
          <a:gsLst>
            <a:gs pos="0">
              <a:schemeClr val="accent2">
                <a:hueOff val="-2710599"/>
                <a:satOff val="-100000"/>
                <a:lumOff val="-41375"/>
                <a:alphaOff val="0"/>
                <a:shade val="15000"/>
                <a:satMod val="180000"/>
              </a:schemeClr>
            </a:gs>
            <a:gs pos="50000">
              <a:schemeClr val="accent2">
                <a:hueOff val="-2710599"/>
                <a:satOff val="-100000"/>
                <a:lumOff val="-41375"/>
                <a:alphaOff val="0"/>
                <a:shade val="45000"/>
                <a:satMod val="170000"/>
              </a:schemeClr>
            </a:gs>
            <a:gs pos="70000">
              <a:schemeClr val="accent2">
                <a:hueOff val="-2710599"/>
                <a:satOff val="-100000"/>
                <a:lumOff val="-413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710599"/>
                <a:satOff val="-100000"/>
                <a:lumOff val="-413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Programa de detección temprana del cáncer </a:t>
          </a:r>
          <a:endParaRPr lang="es-MX" sz="2400" kern="1200" dirty="0"/>
        </a:p>
      </dsp:txBody>
      <dsp:txXfrm>
        <a:off x="0" y="878"/>
        <a:ext cx="7884368" cy="662695"/>
      </dsp:txXfrm>
    </dsp:sp>
    <dsp:sp modelId="{1547B74A-852E-4BEE-87FE-0992A332ABCE}">
      <dsp:nvSpPr>
        <dsp:cNvPr id="0" name=""/>
        <dsp:cNvSpPr/>
      </dsp:nvSpPr>
      <dsp:spPr>
        <a:xfrm>
          <a:off x="0" y="663573"/>
          <a:ext cx="3942184" cy="564518"/>
        </a:xfrm>
        <a:prstGeom prst="rect">
          <a:avLst/>
        </a:prstGeom>
        <a:solidFill>
          <a:schemeClr val="accent2">
            <a:tint val="40000"/>
            <a:alpha val="90000"/>
            <a:hueOff val="-1623313"/>
            <a:satOff val="-80000"/>
            <a:lumOff val="-793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623313"/>
              <a:satOff val="-80000"/>
              <a:lumOff val="-793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Cáncer de mama	</a:t>
          </a:r>
          <a:endParaRPr lang="es-MX" sz="1800" kern="1200" dirty="0"/>
        </a:p>
      </dsp:txBody>
      <dsp:txXfrm>
        <a:off x="0" y="663573"/>
        <a:ext cx="3942184" cy="564518"/>
      </dsp:txXfrm>
    </dsp:sp>
    <dsp:sp modelId="{CB0BC903-FAD2-42A3-8881-8EF8526CEFE4}">
      <dsp:nvSpPr>
        <dsp:cNvPr id="0" name=""/>
        <dsp:cNvSpPr/>
      </dsp:nvSpPr>
      <dsp:spPr>
        <a:xfrm>
          <a:off x="3942184" y="673384"/>
          <a:ext cx="3942184" cy="564518"/>
        </a:xfrm>
        <a:prstGeom prst="rect">
          <a:avLst/>
        </a:prstGeom>
        <a:solidFill>
          <a:schemeClr val="accent2">
            <a:tint val="40000"/>
            <a:alpha val="90000"/>
            <a:hueOff val="-2029141"/>
            <a:satOff val="-100000"/>
            <a:lumOff val="-992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29141"/>
              <a:satOff val="-100000"/>
              <a:lumOff val="-992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Mortalidad de 478.687 mujeres</a:t>
          </a:r>
          <a:endParaRPr lang="es-MX" sz="1800" kern="1200" dirty="0"/>
        </a:p>
      </dsp:txBody>
      <dsp:txXfrm>
        <a:off x="3942184" y="673384"/>
        <a:ext cx="3942184" cy="5645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31EEF0-8BA0-46BE-A321-469E32451AE5}">
      <dsp:nvSpPr>
        <dsp:cNvPr id="0" name=""/>
        <dsp:cNvSpPr/>
      </dsp:nvSpPr>
      <dsp:spPr>
        <a:xfrm>
          <a:off x="3161503" y="552"/>
          <a:ext cx="4742256" cy="2154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>
              <a:latin typeface="Arial" pitchFamily="34" charset="0"/>
              <a:cs typeface="Arial" pitchFamily="34" charset="0"/>
            </a:rPr>
            <a:t>Demográficos</a:t>
          </a:r>
          <a:endParaRPr lang="es-MX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smtClean="0">
              <a:latin typeface="Arial" pitchFamily="34" charset="0"/>
              <a:cs typeface="Arial" pitchFamily="34" charset="0"/>
            </a:rPr>
            <a:t>Socioeconómicos</a:t>
          </a:r>
          <a:endParaRPr lang="es-MX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smtClean="0">
              <a:latin typeface="Arial" pitchFamily="34" charset="0"/>
              <a:cs typeface="Arial" pitchFamily="34" charset="0"/>
            </a:rPr>
            <a:t>Accesibilidad a los servicios</a:t>
          </a:r>
          <a:endParaRPr lang="es-MX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smtClean="0">
              <a:latin typeface="Arial" pitchFamily="34" charset="0"/>
              <a:cs typeface="Arial" pitchFamily="34" charset="0"/>
            </a:rPr>
            <a:t>Familiares y soporte social.</a:t>
          </a:r>
          <a:endParaRPr lang="es-MX" sz="2200" kern="1200" dirty="0">
            <a:latin typeface="Arial" pitchFamily="34" charset="0"/>
            <a:cs typeface="Arial" pitchFamily="34" charset="0"/>
          </a:endParaRPr>
        </a:p>
      </dsp:txBody>
      <dsp:txXfrm>
        <a:off x="3161503" y="552"/>
        <a:ext cx="4742256" cy="2154693"/>
      </dsp:txXfrm>
    </dsp:sp>
    <dsp:sp modelId="{5A64ECB7-7431-4BDB-BEFE-4341F1D5DD2C}">
      <dsp:nvSpPr>
        <dsp:cNvPr id="0" name=""/>
        <dsp:cNvSpPr/>
      </dsp:nvSpPr>
      <dsp:spPr>
        <a:xfrm>
          <a:off x="0" y="552"/>
          <a:ext cx="3161504" cy="215469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>
              <a:latin typeface="Arial" pitchFamily="34" charset="0"/>
              <a:cs typeface="Arial" pitchFamily="34" charset="0"/>
            </a:rPr>
            <a:t>Factores relacionados al uso de servicios</a:t>
          </a:r>
          <a:endParaRPr lang="es-MX" sz="3400" kern="1200" dirty="0">
            <a:latin typeface="Arial" pitchFamily="34" charset="0"/>
            <a:cs typeface="Arial" pitchFamily="34" charset="0"/>
          </a:endParaRPr>
        </a:p>
      </dsp:txBody>
      <dsp:txXfrm>
        <a:off x="0" y="552"/>
        <a:ext cx="3161504" cy="2154693"/>
      </dsp:txXfrm>
    </dsp:sp>
    <dsp:sp modelId="{369FD88D-086A-47B9-B2D1-5E9BD7C65868}">
      <dsp:nvSpPr>
        <dsp:cNvPr id="0" name=""/>
        <dsp:cNvSpPr/>
      </dsp:nvSpPr>
      <dsp:spPr>
        <a:xfrm>
          <a:off x="3161503" y="2370715"/>
          <a:ext cx="4742256" cy="2154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Sociodemográficos.</a:t>
          </a:r>
          <a:endParaRPr lang="es-MX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>
              <a:latin typeface="Arial" pitchFamily="34" charset="0"/>
              <a:cs typeface="Arial" pitchFamily="34" charset="0"/>
            </a:rPr>
            <a:t>socioeconómicos</a:t>
          </a:r>
          <a:endParaRPr lang="es-MX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Sociosanitarios</a:t>
          </a:r>
          <a:endParaRPr lang="es-MX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smtClean="0">
              <a:latin typeface="Arial" pitchFamily="34" charset="0"/>
              <a:cs typeface="Arial" pitchFamily="34" charset="0"/>
            </a:rPr>
            <a:t>Otros (conocimiento- miedo)</a:t>
          </a:r>
          <a:endParaRPr lang="es-MX" sz="2200" kern="1200" dirty="0">
            <a:latin typeface="Arial" pitchFamily="34" charset="0"/>
            <a:cs typeface="Arial" pitchFamily="34" charset="0"/>
          </a:endParaRPr>
        </a:p>
      </dsp:txBody>
      <dsp:txXfrm>
        <a:off x="3161503" y="2370715"/>
        <a:ext cx="4742256" cy="2154693"/>
      </dsp:txXfrm>
    </dsp:sp>
    <dsp:sp modelId="{AAA3E701-3D30-4A42-8163-A2AF8E4EE3A3}">
      <dsp:nvSpPr>
        <dsp:cNvPr id="0" name=""/>
        <dsp:cNvSpPr/>
      </dsp:nvSpPr>
      <dsp:spPr>
        <a:xfrm>
          <a:off x="0" y="2370715"/>
          <a:ext cx="3161504" cy="215469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594204"/>
                <a:satOff val="0"/>
                <a:lumOff val="48303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-594204"/>
                <a:satOff val="0"/>
                <a:lumOff val="48303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-594204"/>
                <a:satOff val="0"/>
                <a:lumOff val="4830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-594204"/>
                <a:satOff val="0"/>
                <a:lumOff val="4830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Factores asociados al uso de la mamografía</a:t>
          </a:r>
          <a:endParaRPr lang="es-MX" sz="3400" kern="1200" dirty="0">
            <a:latin typeface="Arial" pitchFamily="34" charset="0"/>
            <a:cs typeface="Arial" pitchFamily="34" charset="0"/>
          </a:endParaRPr>
        </a:p>
      </dsp:txBody>
      <dsp:txXfrm>
        <a:off x="0" y="2370715"/>
        <a:ext cx="3161504" cy="21546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788CB-D103-4808-B20A-9537AA201906}">
      <dsp:nvSpPr>
        <dsp:cNvPr id="0" name=""/>
        <dsp:cNvSpPr/>
      </dsp:nvSpPr>
      <dsp:spPr>
        <a:xfrm flipV="1">
          <a:off x="0" y="144017"/>
          <a:ext cx="8229600" cy="24482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flipV="1">
        <a:off x="0" y="144017"/>
        <a:ext cx="8229600" cy="244822"/>
      </dsp:txXfrm>
    </dsp:sp>
    <dsp:sp modelId="{1F52CCF6-13CD-45DC-91AC-3856AB4B83B3}">
      <dsp:nvSpPr>
        <dsp:cNvPr id="0" name=""/>
        <dsp:cNvSpPr/>
      </dsp:nvSpPr>
      <dsp:spPr>
        <a:xfrm>
          <a:off x="0" y="676874"/>
          <a:ext cx="8229600" cy="172387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General: Determinar los factores asociados al uso de la mamografía en mujeres mayores de 50 años de la ciudad de Cartagena</a:t>
          </a:r>
          <a:endParaRPr lang="es-CO" sz="3100" kern="1200"/>
        </a:p>
      </dsp:txBody>
      <dsp:txXfrm>
        <a:off x="0" y="676874"/>
        <a:ext cx="8229600" cy="1723871"/>
      </dsp:txXfrm>
    </dsp:sp>
    <dsp:sp modelId="{DD8211FB-B4D0-4507-AD38-A55E86EB902F}">
      <dsp:nvSpPr>
        <dsp:cNvPr id="0" name=""/>
        <dsp:cNvSpPr/>
      </dsp:nvSpPr>
      <dsp:spPr>
        <a:xfrm>
          <a:off x="0" y="2400745"/>
          <a:ext cx="8229600" cy="1915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2B0D82-2DEC-4EC9-A2BE-65CB80F3288B}">
      <dsp:nvSpPr>
        <dsp:cNvPr id="0" name=""/>
        <dsp:cNvSpPr/>
      </dsp:nvSpPr>
      <dsp:spPr>
        <a:xfrm>
          <a:off x="607958" y="804"/>
          <a:ext cx="2755958" cy="1377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Razones de uso (541)</a:t>
          </a:r>
          <a:endParaRPr lang="es-CO" sz="2800" kern="1200" dirty="0"/>
        </a:p>
      </dsp:txBody>
      <dsp:txXfrm>
        <a:off x="607958" y="804"/>
        <a:ext cx="2755958" cy="1377979"/>
      </dsp:txXfrm>
    </dsp:sp>
    <dsp:sp modelId="{4CFD8FFC-4136-4C01-862B-435FF813ADDC}">
      <dsp:nvSpPr>
        <dsp:cNvPr id="0" name=""/>
        <dsp:cNvSpPr/>
      </dsp:nvSpPr>
      <dsp:spPr>
        <a:xfrm>
          <a:off x="883554" y="1378783"/>
          <a:ext cx="275595" cy="103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484"/>
              </a:lnTo>
              <a:lnTo>
                <a:pt x="275595" y="103348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EB5FE-B041-47BB-9F2E-A483960B2C73}">
      <dsp:nvSpPr>
        <dsp:cNvPr id="0" name=""/>
        <dsp:cNvSpPr/>
      </dsp:nvSpPr>
      <dsp:spPr>
        <a:xfrm>
          <a:off x="1159150" y="1723278"/>
          <a:ext cx="2204766" cy="1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Recomendación médica 19.1% (174)</a:t>
          </a:r>
          <a:endParaRPr lang="es-CO" sz="2100" kern="1200" dirty="0"/>
        </a:p>
      </dsp:txBody>
      <dsp:txXfrm>
        <a:off x="1159150" y="1723278"/>
        <a:ext cx="2204766" cy="1377979"/>
      </dsp:txXfrm>
    </dsp:sp>
    <dsp:sp modelId="{39C7DAF1-E910-4D30-B403-0E2CEE5DA17D}">
      <dsp:nvSpPr>
        <dsp:cNvPr id="0" name=""/>
        <dsp:cNvSpPr/>
      </dsp:nvSpPr>
      <dsp:spPr>
        <a:xfrm>
          <a:off x="883554" y="1378783"/>
          <a:ext cx="275595" cy="275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958"/>
              </a:lnTo>
              <a:lnTo>
                <a:pt x="275595" y="27559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F217A-310A-4ABA-AEF2-798C1CD7650A}">
      <dsp:nvSpPr>
        <dsp:cNvPr id="0" name=""/>
        <dsp:cNvSpPr/>
      </dsp:nvSpPr>
      <dsp:spPr>
        <a:xfrm>
          <a:off x="1159150" y="3445752"/>
          <a:ext cx="2204766" cy="1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Rutina con un 17.2 % (156). </a:t>
          </a:r>
          <a:endParaRPr lang="es-CO" sz="2100" kern="1200" dirty="0"/>
        </a:p>
      </dsp:txBody>
      <dsp:txXfrm>
        <a:off x="1159150" y="3445752"/>
        <a:ext cx="2204766" cy="1377979"/>
      </dsp:txXfrm>
    </dsp:sp>
    <dsp:sp modelId="{A80D889C-EA90-4C5B-987B-B8515C34370C}">
      <dsp:nvSpPr>
        <dsp:cNvPr id="0" name=""/>
        <dsp:cNvSpPr/>
      </dsp:nvSpPr>
      <dsp:spPr>
        <a:xfrm>
          <a:off x="4052906" y="804"/>
          <a:ext cx="2755958" cy="1377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Razones de no uso (368)</a:t>
          </a:r>
          <a:endParaRPr lang="es-CO" sz="2800" kern="1200" dirty="0"/>
        </a:p>
      </dsp:txBody>
      <dsp:txXfrm>
        <a:off x="4052906" y="804"/>
        <a:ext cx="2755958" cy="1377979"/>
      </dsp:txXfrm>
    </dsp:sp>
    <dsp:sp modelId="{871460EF-97BB-4567-B385-6F07DDFBF9F7}">
      <dsp:nvSpPr>
        <dsp:cNvPr id="0" name=""/>
        <dsp:cNvSpPr/>
      </dsp:nvSpPr>
      <dsp:spPr>
        <a:xfrm>
          <a:off x="4328502" y="1378783"/>
          <a:ext cx="275595" cy="103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484"/>
              </a:lnTo>
              <a:lnTo>
                <a:pt x="275595" y="103348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E45C6-02FA-44A9-B664-4C0D4895A223}">
      <dsp:nvSpPr>
        <dsp:cNvPr id="0" name=""/>
        <dsp:cNvSpPr/>
      </dsp:nvSpPr>
      <dsp:spPr>
        <a:xfrm>
          <a:off x="4604098" y="1723278"/>
          <a:ext cx="2204766" cy="1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smtClean="0"/>
            <a:t> </a:t>
          </a:r>
          <a:r>
            <a:rPr lang="es-CO" sz="1400" kern="1200" smtClean="0"/>
            <a:t>Por qué no la creen importante y/o necesaria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 39,7% (146)  </a:t>
          </a:r>
          <a:endParaRPr lang="es-CO" sz="1400" kern="1200" dirty="0"/>
        </a:p>
      </dsp:txBody>
      <dsp:txXfrm>
        <a:off x="4604098" y="1723278"/>
        <a:ext cx="2204766" cy="1377979"/>
      </dsp:txXfrm>
    </dsp:sp>
    <dsp:sp modelId="{46F16287-FE50-49E6-9E69-375406640F34}">
      <dsp:nvSpPr>
        <dsp:cNvPr id="0" name=""/>
        <dsp:cNvSpPr/>
      </dsp:nvSpPr>
      <dsp:spPr>
        <a:xfrm>
          <a:off x="4328502" y="1378783"/>
          <a:ext cx="275595" cy="275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958"/>
              </a:lnTo>
              <a:lnTo>
                <a:pt x="275595" y="27559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3817E-E36C-446A-9475-6D9EC49865AB}">
      <dsp:nvSpPr>
        <dsp:cNvPr id="0" name=""/>
        <dsp:cNvSpPr/>
      </dsp:nvSpPr>
      <dsp:spPr>
        <a:xfrm>
          <a:off x="4604098" y="3445752"/>
          <a:ext cx="2204766" cy="1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Falta de recomendación medica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29.6% (109)</a:t>
          </a:r>
          <a:endParaRPr lang="es-CO" sz="2100" kern="1200" dirty="0"/>
        </a:p>
      </dsp:txBody>
      <dsp:txXfrm>
        <a:off x="4604098" y="3445752"/>
        <a:ext cx="2204766" cy="13779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BDF825-4CAE-47EE-B267-2312F559D2DC}">
      <dsp:nvSpPr>
        <dsp:cNvPr id="0" name=""/>
        <dsp:cNvSpPr/>
      </dsp:nvSpPr>
      <dsp:spPr>
        <a:xfrm rot="16200000">
          <a:off x="-1018197" y="1019164"/>
          <a:ext cx="4552280" cy="2513951"/>
        </a:xfrm>
        <a:prstGeom prst="flowChartManualOperation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0" rIns="11248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Más de la mitad de las mujeres cartageneras encuestadas, se han realizado  una mamografía en el promedio de edad de 51 años, siendo el motivo principal la recomendación médica</a:t>
          </a:r>
          <a:endParaRPr lang="es-MX" sz="1800" kern="1200"/>
        </a:p>
      </dsp:txBody>
      <dsp:txXfrm rot="16200000">
        <a:off x="-1018197" y="1019164"/>
        <a:ext cx="4552280" cy="2513951"/>
      </dsp:txXfrm>
    </dsp:sp>
    <dsp:sp modelId="{D907C27E-D16A-482F-89C6-10FB3057F3D3}">
      <dsp:nvSpPr>
        <dsp:cNvPr id="0" name=""/>
        <dsp:cNvSpPr/>
      </dsp:nvSpPr>
      <dsp:spPr>
        <a:xfrm rot="16200000">
          <a:off x="1684299" y="1019164"/>
          <a:ext cx="4552280" cy="2513951"/>
        </a:xfrm>
        <a:prstGeom prst="flowChartManualOperation">
          <a:avLst/>
        </a:prstGeom>
        <a:solidFill>
          <a:schemeClr val="lt1"/>
        </a:solidFill>
        <a:ln w="55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0" tIns="0" rIns="11248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Sin embargo la frecuencia de uso, no cumple con lo establecido por la norma técnica, para la detección temprana del cáncer de seno.</a:t>
          </a:r>
          <a:endParaRPr lang="es-MX" sz="1800" kern="1200" dirty="0"/>
        </a:p>
      </dsp:txBody>
      <dsp:txXfrm rot="16200000">
        <a:off x="1684299" y="1019164"/>
        <a:ext cx="4552280" cy="2513951"/>
      </dsp:txXfrm>
    </dsp:sp>
    <dsp:sp modelId="{E0C330C2-0DF9-4159-9FB9-F3EBFEFC1031}">
      <dsp:nvSpPr>
        <dsp:cNvPr id="0" name=""/>
        <dsp:cNvSpPr/>
      </dsp:nvSpPr>
      <dsp:spPr>
        <a:xfrm rot="16200000">
          <a:off x="4386797" y="1019164"/>
          <a:ext cx="4552280" cy="2513951"/>
        </a:xfrm>
        <a:prstGeom prst="flowChartManualOperation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0" rIns="11248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 uso de esta prueba se  asociaron cinco grupos de factores: demográficos,  familiares, económicos, sociales y sociosanitarios</a:t>
          </a:r>
          <a:endParaRPr lang="es-MX" sz="1800" kern="1200" dirty="0"/>
        </a:p>
      </dsp:txBody>
      <dsp:txXfrm rot="16200000">
        <a:off x="4386797" y="1019164"/>
        <a:ext cx="4552280" cy="251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6B77B-281E-48EA-B618-30813C3F90B9}" type="datetimeFigureOut">
              <a:rPr lang="es-ES_tradnl"/>
              <a:pPr>
                <a:defRPr/>
              </a:pPr>
              <a:t>28/11/2012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218B60-B2B6-4A7A-ACF0-ED0C37F6CEE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3636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B634AB-E845-41F6-AC27-1E7D9E9C19D7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4795EB-079A-4C84-98BE-ACE39650B118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B474DF-927C-4B13-8451-F75B62D74C30}" type="slidenum">
              <a:rPr lang="es-ES_tradnl" smtClean="0"/>
              <a:pPr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150926-1804-4DA5-BD17-26C83BE63346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7F1E2A-E5D1-4D42-A8E6-B8E3F24007B6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E6B3C3-CE65-4012-B176-E5897B6EA609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A19E3F-7EDC-4060-A9C6-5397B5954D68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ADB8BA-2988-4513-A8FF-937CA0BA3B16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C77CD7-7F6B-4615-942F-6348918AA6DA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8CD6EF-A68D-41D1-A71C-8AE072562E3F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68048C-3A27-4371-BFA5-E11739713293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26D31F-6564-40E6-9EA3-EC2A53937586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66E465-5007-4B6A-A89D-88053E8A6274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FE2063-9503-44B3-9B04-9F861868B93C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D706AF-862F-436C-93F6-7CD058F4D9AB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8803CF-98BA-4FF9-9662-F92CF99B22D1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6D87AB-1FFC-4250-A1E7-5ED7CB49364B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E6006B-A2C5-4C74-920C-A3BAE8C7C88B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EECB0F-B69F-4E51-B7E5-76E6DBF5DD55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C6877-C30F-4EC8-9522-26BC2A9A4EC8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B3A1F3-730D-48BF-8DC7-35DB428E31E5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FF683F8A-AEB8-41B2-8B6C-376D9CE64527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A253FC-05F2-49DD-B1C1-CE1FD77191C6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8A2CC32-BF29-4EA8-A075-CB5932C21395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35AF09-0357-4A71-AB1B-68D0F1C6713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BE22BB-9A49-4CA3-A8C5-074CE62B2D68}" type="datetimeFigureOut">
              <a:rPr lang="es-CO" smtClean="0"/>
              <a:pPr>
                <a:defRPr/>
              </a:pPr>
              <a:t>28/11/2012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BBDE35-A5DA-41D1-B5AA-C7934D82D530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1714488"/>
            <a:ext cx="8062912" cy="2002544"/>
          </a:xfrm>
        </p:spPr>
        <p:txBody>
          <a:bodyPr>
            <a:normAutofit fontScale="90000"/>
          </a:bodyPr>
          <a:lstStyle/>
          <a:p>
            <a:pPr marL="484632" algn="just"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Factores Asociados al Uso de Mamografía en Mujeres Mayores de 50 Años de la Ciudad de Cartagena. 2010</a:t>
            </a:r>
            <a:endParaRPr lang="es-E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2" descr="Membrete udc 180"/>
          <p:cNvPicPr>
            <a:picLocks noChangeAspect="1" noChangeArrowheads="1"/>
          </p:cNvPicPr>
          <p:nvPr/>
        </p:nvPicPr>
        <p:blipFill>
          <a:blip r:embed="rId2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211960" y="4149080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Irma Yolanda Castillo Ávila</a:t>
            </a:r>
          </a:p>
          <a:p>
            <a:pPr algn="ctr"/>
            <a:r>
              <a:rPr lang="es-CO" sz="2000" b="1" dirty="0" smtClean="0"/>
              <a:t>Docente - Facultad de Enfermería </a:t>
            </a:r>
          </a:p>
          <a:p>
            <a:pPr algn="ctr"/>
            <a:r>
              <a:rPr lang="es-CO" sz="2000" b="1" dirty="0" smtClean="0"/>
              <a:t>Universidad de Cartagena</a:t>
            </a:r>
            <a:endParaRPr lang="es-C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43138"/>
          <a:ext cx="8229600" cy="4349750"/>
        </p:xfrm>
        <a:graphic>
          <a:graphicData uri="http://schemas.openxmlformats.org/presentationml/2006/ole">
            <p:oleObj spid="_x0000_s7175" name="Worksheet" r:id="rId3" imgW="8343967" imgH="4410143" progId="Excel.Sheet.8">
              <p:embed/>
            </p:oleObj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dirty="0"/>
          </a:p>
        </p:txBody>
      </p:sp>
      <p:sp>
        <p:nvSpPr>
          <p:cNvPr id="7171" name="3 Rectángulo"/>
          <p:cNvSpPr>
            <a:spLocks noChangeArrowheads="1"/>
          </p:cNvSpPr>
          <p:nvPr/>
        </p:nvSpPr>
        <p:spPr bwMode="auto">
          <a:xfrm>
            <a:off x="535433" y="1268760"/>
            <a:ext cx="8501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 dirty="0" smtClean="0"/>
              <a:t>Grafico 3. </a:t>
            </a:r>
            <a:r>
              <a:rPr lang="es-ES" sz="2400" b="1" dirty="0"/>
              <a:t>Distribución según mujeres participantes que alguna vez  se ha realizado mamografía. Cartagena 2010. </a:t>
            </a:r>
          </a:p>
        </p:txBody>
      </p:sp>
      <p:pic>
        <p:nvPicPr>
          <p:cNvPr id="5" name="Picture 2" descr="Membrete udc 180"/>
          <p:cNvPicPr>
            <a:picLocks noChangeAspect="1" noChangeArrowheads="1"/>
          </p:cNvPicPr>
          <p:nvPr/>
        </p:nvPicPr>
        <p:blipFill>
          <a:blip r:embed="rId4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12 Gráfico"/>
          <p:cNvGraphicFramePr>
            <a:graphicFrameLocks/>
          </p:cNvGraphicFramePr>
          <p:nvPr/>
        </p:nvGraphicFramePr>
        <p:xfrm>
          <a:off x="1214438" y="1804988"/>
          <a:ext cx="6762750" cy="3984625"/>
        </p:xfrm>
        <a:graphic>
          <a:graphicData uri="http://schemas.openxmlformats.org/presentationml/2006/ole">
            <p:oleObj spid="_x0000_s8199" name="Worksheet" r:id="rId3" imgW="7924800" imgH="5191057" progId="Excel.Sheet.8">
              <p:embed/>
            </p:oleObj>
          </a:graphicData>
        </a:graphic>
      </p:graphicFrame>
      <p:sp>
        <p:nvSpPr>
          <p:cNvPr id="8195" name="2 Rectángulo"/>
          <p:cNvSpPr>
            <a:spLocks noChangeArrowheads="1"/>
          </p:cNvSpPr>
          <p:nvPr/>
        </p:nvSpPr>
        <p:spPr bwMode="auto">
          <a:xfrm>
            <a:off x="323528" y="1124744"/>
            <a:ext cx="8501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Grafico 4. </a:t>
            </a:r>
            <a:r>
              <a:rPr lang="es-ES" sz="2000" b="1" dirty="0"/>
              <a:t>Distribución según mamografía por grupo de edad de las mujeres participantes Cartagena 2010.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80526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200" b="1" dirty="0" smtClean="0"/>
              <a:t>Brandan </a:t>
            </a:r>
            <a:r>
              <a:rPr lang="es-ES" sz="1200" b="1" dirty="0"/>
              <a:t>E.,  Villaseñor Y. Detección Del Cáncer De Mama: Estado De La Mamografía En México. (2006</a:t>
            </a:r>
            <a:r>
              <a:rPr lang="es-ES" sz="1200" b="1" dirty="0" smtClean="0"/>
              <a:t>)</a:t>
            </a:r>
            <a:endParaRPr lang="es-ES" sz="1200" b="1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778098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dirty="0"/>
          </a:p>
        </p:txBody>
      </p:sp>
      <p:pic>
        <p:nvPicPr>
          <p:cNvPr id="7" name="Picture 2" descr="Membrete udc 180"/>
          <p:cNvPicPr>
            <a:picLocks noChangeAspect="1" noChangeArrowheads="1"/>
          </p:cNvPicPr>
          <p:nvPr/>
        </p:nvPicPr>
        <p:blipFill>
          <a:blip r:embed="rId4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115616" y="1196752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0" y="607471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b="1" dirty="0" smtClean="0"/>
              <a:t>Arboleda </a:t>
            </a:r>
            <a:r>
              <a:rPr lang="es-ES" sz="1400" b="1" dirty="0"/>
              <a:t>W., Murillo R., </a:t>
            </a:r>
            <a:r>
              <a:rPr lang="es-ES" sz="1400" b="1" dirty="0" err="1"/>
              <a:t>Piñeros</a:t>
            </a:r>
            <a:r>
              <a:rPr lang="es-ES" sz="1400" b="1" dirty="0"/>
              <a:t> M., Perry F., Díaz S., Salguero E., et al. Cobertura de Examen Clínico y Mamografía de Tamización para Cáncer de Mama en Mujeres Bogotanas. </a:t>
            </a:r>
            <a:r>
              <a:rPr lang="es-ES" sz="1400" b="1" dirty="0" err="1"/>
              <a:t>Rev</a:t>
            </a:r>
            <a:r>
              <a:rPr lang="es-ES" sz="1400" b="1" dirty="0"/>
              <a:t> </a:t>
            </a:r>
            <a:r>
              <a:rPr lang="es-ES" sz="1400" b="1" dirty="0" err="1"/>
              <a:t>Colomb</a:t>
            </a:r>
            <a:r>
              <a:rPr lang="es-ES" sz="1400" b="1" dirty="0"/>
              <a:t> </a:t>
            </a:r>
            <a:r>
              <a:rPr lang="es-ES" sz="1400" b="1" dirty="0" err="1"/>
              <a:t>Cancerol</a:t>
            </a:r>
            <a:r>
              <a:rPr lang="es-ES" sz="1400" b="1" dirty="0"/>
              <a:t> 2009</a:t>
            </a:r>
            <a:endParaRPr lang="es-CO" sz="1400" b="1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778098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dirty="0"/>
          </a:p>
        </p:txBody>
      </p:sp>
      <p:pic>
        <p:nvPicPr>
          <p:cNvPr id="5" name="Picture 2" descr="Membrete udc 180"/>
          <p:cNvPicPr>
            <a:picLocks noChangeAspect="1" noChangeArrowheads="1"/>
          </p:cNvPicPr>
          <p:nvPr/>
        </p:nvPicPr>
        <p:blipFill>
          <a:blip r:embed="rId7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395536" y="1052736"/>
            <a:ext cx="8501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Grafico 5. </a:t>
            </a:r>
            <a:r>
              <a:rPr lang="es-ES" sz="2000" b="1" dirty="0"/>
              <a:t>Distribución la mamografía realizada los dos años anteriores por las mujeres participantes Cartagena 2010.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5715833"/>
            <a:ext cx="9072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  <a:defRPr/>
            </a:pPr>
            <a:r>
              <a:rPr lang="es-ES" sz="1400" b="1" dirty="0" smtClean="0"/>
              <a:t>Instituto </a:t>
            </a:r>
            <a:r>
              <a:rPr lang="es-ES" sz="1400" b="1" dirty="0"/>
              <a:t>De Salud Carlos III. Uso de la Mamografía y de la Citología de Papanicolaou para la Detección Precoz del Cáncer de Mama y de Cérvix Uterino en España. Informe de Evaluación de Tecnologías Sanitarias. Madrid, Noviembre de 2002.</a:t>
            </a:r>
            <a:r>
              <a:rPr lang="en-US" sz="1400" b="1" dirty="0"/>
              <a:t> </a:t>
            </a:r>
            <a:endParaRPr lang="es-ES" sz="1400" b="1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778098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sz="3600" dirty="0"/>
          </a:p>
        </p:txBody>
      </p:sp>
      <p:graphicFrame>
        <p:nvGraphicFramePr>
          <p:cNvPr id="2" name="9 Gráfico"/>
          <p:cNvGraphicFramePr>
            <a:graphicFrameLocks/>
          </p:cNvGraphicFramePr>
          <p:nvPr/>
        </p:nvGraphicFramePr>
        <p:xfrm>
          <a:off x="827088" y="1844675"/>
          <a:ext cx="7208837" cy="3762375"/>
        </p:xfrm>
        <a:graphic>
          <a:graphicData uri="http://schemas.openxmlformats.org/presentationml/2006/ole">
            <p:oleObj spid="_x0000_s9224" name="Worksheet" r:id="rId3" imgW="7591408" imgH="5533957" progId="Excel.Sheet.8">
              <p:embed/>
            </p:oleObj>
          </a:graphicData>
        </a:graphic>
      </p:graphicFrame>
      <p:pic>
        <p:nvPicPr>
          <p:cNvPr id="7" name="Picture 2" descr="Membrete udc 180"/>
          <p:cNvPicPr>
            <a:picLocks noChangeAspect="1" noChangeArrowheads="1"/>
          </p:cNvPicPr>
          <p:nvPr/>
        </p:nvPicPr>
        <p:blipFill>
          <a:blip r:embed="rId4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Tabla 1.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Análisis Bivariado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entre el uso de la mamografía y el estado civil. Cartagena 2010.</a:t>
            </a:r>
            <a:endParaRPr lang="es-AR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7" name="Picture 2" descr="Membrete udc 180"/>
          <p:cNvPicPr>
            <a:picLocks noChangeAspect="1" noChangeArrowheads="1"/>
          </p:cNvPicPr>
          <p:nvPr/>
        </p:nvPicPr>
        <p:blipFill>
          <a:blip r:embed="rId2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536" y="2564904"/>
          <a:ext cx="8411003" cy="2419470"/>
        </p:xfrm>
        <a:graphic>
          <a:graphicData uri="http://schemas.openxmlformats.org/drawingml/2006/table">
            <a:tbl>
              <a:tblPr/>
              <a:tblGrid>
                <a:gridCol w="2212384"/>
                <a:gridCol w="1242000"/>
                <a:gridCol w="1242000"/>
                <a:gridCol w="1287320"/>
                <a:gridCol w="2427299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USO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 (%)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 USO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 (%)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Total</a:t>
                      </a:r>
                      <a:endParaRPr lang="es-MX" sz="1600" b="1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OR I.C. 95%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ESTADO CIVIL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SIN PAREJA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138 (30.9)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309 (69.1)</a:t>
                      </a:r>
                      <a:endParaRPr lang="es-MX" sz="160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447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CON PAREJA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176</a:t>
                      </a:r>
                      <a:r>
                        <a:rPr lang="es-ES" sz="1600" dirty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38.1</a:t>
                      </a:r>
                      <a:r>
                        <a:rPr lang="es-ES" sz="1600" dirty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286 (61.9)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462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kern="1200" dirty="0" smtClean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1,3 (1,04 – 1,8)</a:t>
                      </a:r>
                      <a:endParaRPr kumimoji="0" lang="es-MX" sz="1600" kern="1200" dirty="0" smtClean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55172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1600" b="1" dirty="0"/>
              <a:t>Vázquez M. Uso de Acciones Preventivas por la población de María Tamaulipas. 2004.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1600" b="1" dirty="0"/>
              <a:t> Proyecto para el mejoramiento de la patología mamaria en la Región Cafetera de </a:t>
            </a:r>
            <a:r>
              <a:rPr lang="es-ES" sz="1600" b="1" dirty="0" smtClean="0"/>
              <a:t>Colombia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embrete udc 180"/>
          <p:cNvPicPr>
            <a:picLocks noChangeAspect="1" noChangeArrowheads="1"/>
          </p:cNvPicPr>
          <p:nvPr/>
        </p:nvPicPr>
        <p:blipFill>
          <a:blip r:embed="rId2" cstate="print"/>
          <a:srcRect r="52982"/>
          <a:stretch>
            <a:fillRect/>
          </a:stretch>
        </p:blipFill>
        <p:spPr bwMode="auto">
          <a:xfrm>
            <a:off x="6286500" y="142875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27584" y="2288272"/>
          <a:ext cx="7848872" cy="2857384"/>
        </p:xfrm>
        <a:graphic>
          <a:graphicData uri="http://schemas.openxmlformats.org/drawingml/2006/table">
            <a:tbl>
              <a:tblPr/>
              <a:tblGrid>
                <a:gridCol w="2153123"/>
                <a:gridCol w="1040314"/>
                <a:gridCol w="1040314"/>
                <a:gridCol w="1252838"/>
                <a:gridCol w="2362283"/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VARIABLES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USO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(%)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 USO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(%)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C09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MX" sz="1600" b="1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OR I.C. 95%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ESCOLARIDAD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418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HASTA </a:t>
                      </a:r>
                      <a:r>
                        <a:rPr lang="es-CO" sz="1600" dirty="0" smtClean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SECUNDARIA </a:t>
                      </a: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INCOMPLETA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194 (29.3)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467 (70.7)</a:t>
                      </a:r>
                      <a:endParaRPr lang="es-MX" sz="16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0C0900"/>
                          </a:solidFill>
                          <a:latin typeface="+mn-lt"/>
                          <a:ea typeface="Calibri"/>
                          <a:cs typeface="Times New Roman"/>
                        </a:rPr>
                        <a:t>661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C09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BACHILLERATO COMPLETO EN ADELANTE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120 (48.4)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128 (51.6)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rgbClr val="0C0900"/>
                          </a:solidFill>
                          <a:latin typeface="+mn-lt"/>
                          <a:ea typeface="Calibri"/>
                          <a:cs typeface="Times New Roman"/>
                        </a:rPr>
                        <a:t>248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2,2 (1,67 – 3,04)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544522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n-US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Salber</a:t>
            </a:r>
            <a:r>
              <a:rPr lang="en-US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en-US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y Cols, </a:t>
            </a:r>
            <a:r>
              <a:rPr lang="en-US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Health Status, Socioeconomic Status and Utilization of Outpatient Services for Members of a Pre-Paid Group Practice. </a:t>
            </a:r>
            <a:r>
              <a:rPr lang="es-ES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Medical</a:t>
            </a:r>
            <a:r>
              <a:rPr lang="es-ES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11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Care</a:t>
            </a:r>
            <a:r>
              <a:rPr lang="es-ES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es-ES" sz="1100" b="1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n-US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Reyes </a:t>
            </a:r>
            <a:r>
              <a:rPr lang="en-US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C., </a:t>
            </a:r>
            <a:r>
              <a:rPr lang="en-US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Et al. </a:t>
            </a:r>
            <a:r>
              <a:rPr lang="en-US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The Impact of Education and Literacy Levels in Cancer Screening Among Older Latin American and Caribbean adults. Cancer Control. 2007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864096"/>
          </a:xfrm>
        </p:spPr>
        <p:txBody>
          <a:bodyPr>
            <a:normAutofit/>
          </a:bodyPr>
          <a:lstStyle/>
          <a:p>
            <a:pPr marL="95250" indent="14288" algn="just">
              <a:buNone/>
            </a:pPr>
            <a:r>
              <a:rPr lang="es-SV" sz="2000" b="1" dirty="0" smtClean="0"/>
              <a:t>Tabla 2. </a:t>
            </a:r>
            <a:r>
              <a:rPr lang="es-MX" sz="2000" b="1" dirty="0" smtClean="0">
                <a:cs typeface="Arial" pitchFamily="34" charset="0"/>
              </a:rPr>
              <a:t>Análisis Bivariado </a:t>
            </a:r>
            <a:r>
              <a:rPr lang="es-ES" sz="2000" b="1" dirty="0" smtClean="0">
                <a:cs typeface="Arial" pitchFamily="34" charset="0"/>
              </a:rPr>
              <a:t>entre el uso de la mamografía y el grado de escolaridad. Cartagena 2010</a:t>
            </a:r>
            <a:endParaRPr lang="es-SV" sz="2000" b="1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795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000" b="1" dirty="0" smtClean="0"/>
              <a:t>Tabla 3.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Análisis Bivariado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entre el uso de la mamografía y</a:t>
            </a:r>
            <a:r>
              <a:rPr lang="es-ES" sz="2000" b="1" dirty="0" smtClean="0"/>
              <a:t> factor familiar. Cartagena 2010.</a:t>
            </a:r>
            <a:endParaRPr lang="es-MX" sz="2000" b="1" dirty="0" smtClean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4429" y="2564904"/>
          <a:ext cx="8284035" cy="2178814"/>
        </p:xfrm>
        <a:graphic>
          <a:graphicData uri="http://schemas.openxmlformats.org/drawingml/2006/table">
            <a:tbl>
              <a:tblPr/>
              <a:tblGrid>
                <a:gridCol w="2271644"/>
                <a:gridCol w="1242000"/>
                <a:gridCol w="1242000"/>
                <a:gridCol w="1152128"/>
                <a:gridCol w="2376263"/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USO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 (%)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 USO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 (%)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Total </a:t>
                      </a:r>
                      <a:endParaRPr lang="es-MX" sz="1600" b="1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OR I.C. 95%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PERSONAS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MENOS DE 4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266 (38.7)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421 (61.3)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687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0,4 (0,3 </a:t>
                      </a: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– 0,6)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 O MAS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48 (21.6)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C0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174 (78.4)</a:t>
                      </a:r>
                      <a:endParaRPr lang="es-MX" sz="160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222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C09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229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Andersen </a:t>
            </a:r>
            <a:r>
              <a:rPr lang="en-US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A., </a:t>
            </a:r>
            <a:r>
              <a:rPr lang="en-US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Laake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P.  A causal model for physician utilization: Analysis of Norwegian. Medical Care.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Membrete udc 180"/>
          <p:cNvPicPr>
            <a:picLocks noChangeAspect="1" noChangeArrowheads="1"/>
          </p:cNvPicPr>
          <p:nvPr/>
        </p:nvPicPr>
        <p:blipFill>
          <a:blip r:embed="rId2" cstate="print"/>
          <a:srcRect r="52982"/>
          <a:stretch>
            <a:fillRect/>
          </a:stretch>
        </p:blipFill>
        <p:spPr bwMode="auto">
          <a:xfrm>
            <a:off x="6286500" y="142875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dirty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395288" y="333375"/>
            <a:ext cx="82296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s-MX" sz="2400" b="1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50131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b="1" dirty="0"/>
              <a:t>Schoen </a:t>
            </a:r>
            <a:r>
              <a:rPr lang="en-US" b="1" dirty="0" smtClean="0"/>
              <a:t>C. y col. </a:t>
            </a:r>
            <a:r>
              <a:rPr lang="en-US" b="1" dirty="0"/>
              <a:t>Health insurance markets and income inequality: findings from an international health policy survey. </a:t>
            </a:r>
            <a:r>
              <a:rPr lang="es-MX" b="1" dirty="0" err="1"/>
              <a:t>Health</a:t>
            </a:r>
            <a:r>
              <a:rPr lang="es-MX" b="1" dirty="0"/>
              <a:t> </a:t>
            </a:r>
            <a:r>
              <a:rPr lang="es-MX" b="1" dirty="0" err="1"/>
              <a:t>Policy</a:t>
            </a:r>
            <a:r>
              <a:rPr lang="es-MX" b="1" dirty="0"/>
              <a:t>. </a:t>
            </a:r>
            <a:endParaRPr lang="es-ES" b="1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457200" y="1409320"/>
            <a:ext cx="8229600" cy="795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SV" sz="2000" b="1" dirty="0" smtClean="0"/>
              <a:t>Tabla 4. Análisis bivariado entre el uso de la mamografía y factor económico. Cartagena 2010.</a:t>
            </a:r>
          </a:p>
        </p:txBody>
      </p:sp>
      <p:graphicFrame>
        <p:nvGraphicFramePr>
          <p:cNvPr id="13" name="6 Marcador de contenido"/>
          <p:cNvGraphicFramePr>
            <a:graphicFrameLocks/>
          </p:cNvGraphicFramePr>
          <p:nvPr/>
        </p:nvGraphicFramePr>
        <p:xfrm>
          <a:off x="467544" y="2511152"/>
          <a:ext cx="8229601" cy="2286000"/>
        </p:xfrm>
        <a:graphic>
          <a:graphicData uri="http://schemas.openxmlformats.org/drawingml/2006/table">
            <a:tbl>
              <a:tblPr/>
              <a:tblGrid>
                <a:gridCol w="2520280"/>
                <a:gridCol w="1512168"/>
                <a:gridCol w="1735011"/>
                <a:gridCol w="2462142"/>
              </a:tblGrid>
              <a:tr h="86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VARIABLES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USO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 (%)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50892" marR="50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 USO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 (%)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50892" marR="508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OR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I.C. 95%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INGRESO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≤ $550.000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130 (30.2)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 (69.8%)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$550.000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167 (38.4)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268 (61.6)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9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1,4 (1,08 – 1,9)  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9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92" marR="508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Membrete udc 180"/>
          <p:cNvPicPr>
            <a:picLocks noChangeAspect="1" noChangeArrowheads="1"/>
          </p:cNvPicPr>
          <p:nvPr/>
        </p:nvPicPr>
        <p:blipFill>
          <a:blip r:embed="rId2" cstate="print"/>
          <a:srcRect r="52982"/>
          <a:stretch>
            <a:fillRect/>
          </a:stretch>
        </p:blipFill>
        <p:spPr bwMode="auto">
          <a:xfrm>
            <a:off x="6286500" y="142875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 bwMode="auto">
          <a:xfrm>
            <a:off x="395288" y="333375"/>
            <a:ext cx="82296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s-MX" sz="2400" b="1" dirty="0">
              <a:latin typeface="+mn-lt"/>
              <a:cs typeface="+mn-cs"/>
            </a:endParaRP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0" y="5445224"/>
            <a:ext cx="9143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Andersen A.,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Laake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P.  A causal model for physician utilization: Analysis of Norwegian. Medical Ca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</a:t>
            </a:r>
            <a:endParaRPr lang="en-US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97352"/>
            <a:ext cx="8229600" cy="651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SV" sz="2000" b="1" dirty="0" smtClean="0"/>
              <a:t>Tabla 5. Análisis bivariado entre el uso de la mamografía y factor socio sanitario. Cartagena 2010.</a:t>
            </a:r>
          </a:p>
        </p:txBody>
      </p:sp>
      <p:graphicFrame>
        <p:nvGraphicFramePr>
          <p:cNvPr id="8" name="4 Marcador de contenido"/>
          <p:cNvGraphicFramePr>
            <a:graphicFrameLocks/>
          </p:cNvGraphicFramePr>
          <p:nvPr/>
        </p:nvGraphicFramePr>
        <p:xfrm>
          <a:off x="467544" y="2780930"/>
          <a:ext cx="8230248" cy="2160238"/>
        </p:xfrm>
        <a:graphic>
          <a:graphicData uri="http://schemas.openxmlformats.org/drawingml/2006/table">
            <a:tbl>
              <a:tblPr/>
              <a:tblGrid>
                <a:gridCol w="2257745"/>
                <a:gridCol w="1342655"/>
                <a:gridCol w="1584176"/>
                <a:gridCol w="936104"/>
                <a:gridCol w="2109568"/>
              </a:tblGrid>
              <a:tr h="864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VARIABLES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USO </a:t>
                      </a:r>
                      <a:endParaRPr lang="es-MX" sz="18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(%)</a:t>
                      </a:r>
                      <a:endParaRPr lang="es-MX" sz="18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 USO </a:t>
                      </a:r>
                      <a:endParaRPr lang="es-MX" sz="18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(%)</a:t>
                      </a:r>
                      <a:endParaRPr lang="es-MX" sz="18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rgbClr val="0C09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endParaRPr lang="es-MX" sz="1800" b="1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OR I.C. 95%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SEGSOCIAL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SIN AFILIACIÓN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 (27.8)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 (72.2)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C0900"/>
                          </a:solidFill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 SEGURO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294 (64.9)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543 (35.1)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C0900"/>
                          </a:solidFill>
                          <a:latin typeface="+mn-lt"/>
                          <a:ea typeface="Calibri"/>
                          <a:cs typeface="Times New Roman"/>
                        </a:rPr>
                        <a:t>837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1,4 (0,8 – 2,4)</a:t>
                      </a:r>
                      <a:endParaRPr lang="es-MX" sz="18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Membrete udc 180"/>
          <p:cNvPicPr>
            <a:picLocks noChangeAspect="1" noChangeArrowheads="1"/>
          </p:cNvPicPr>
          <p:nvPr/>
        </p:nvPicPr>
        <p:blipFill>
          <a:blip r:embed="rId3" cstate="print"/>
          <a:srcRect r="52982"/>
          <a:stretch>
            <a:fillRect/>
          </a:stretch>
        </p:blipFill>
        <p:spPr bwMode="auto">
          <a:xfrm>
            <a:off x="6286500" y="142875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43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800" b="1" dirty="0" smtClean="0"/>
              <a:t>Análisis Multivariado</a:t>
            </a:r>
            <a:endParaRPr lang="es-SV" sz="1800" b="1" dirty="0" smtClean="0"/>
          </a:p>
          <a:p>
            <a:pPr algn="just">
              <a:buNone/>
            </a:pPr>
            <a:r>
              <a:rPr lang="es-SV" sz="1800" b="1" dirty="0" smtClean="0"/>
              <a:t>Tabla 6. Modelo de regresión para variables explicativas del uso de la mamografía en mujeres mayores de 50 años. Cartagena. 2010</a:t>
            </a:r>
            <a:endParaRPr lang="es-SV" sz="1800" b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560" y="2928934"/>
          <a:ext cx="7704856" cy="2674598"/>
        </p:xfrm>
        <a:graphic>
          <a:graphicData uri="http://schemas.openxmlformats.org/drawingml/2006/table">
            <a:tbl>
              <a:tblPr/>
              <a:tblGrid>
                <a:gridCol w="3756887"/>
                <a:gridCol w="1345268"/>
                <a:gridCol w="1308285"/>
                <a:gridCol w="1294416"/>
              </a:tblGrid>
              <a:tr h="44576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VARIABLES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OR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95% C.I. for OR</a:t>
                      </a:r>
                      <a:endParaRPr lang="es-MX" sz="16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576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Inferior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Superior 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7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TENER PAREJA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1.354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1.012</a:t>
                      </a:r>
                      <a:endParaRPr lang="es-MX" sz="16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1.811</a:t>
                      </a:r>
                      <a:endParaRPr lang="es-MX" sz="16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5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TENER BACHILLERATO COMPLETO EN ADELANTE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1.879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1.360</a:t>
                      </a:r>
                      <a:endParaRPr lang="es-MX" sz="16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2.596</a:t>
                      </a:r>
                      <a:endParaRPr lang="es-MX" sz="160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7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VIVIR CON MENOS DE 4 PERSONAS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0.473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0.326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rgbClr val="0C0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0.684</a:t>
                      </a:r>
                      <a:endParaRPr lang="es-MX" sz="1600" dirty="0">
                        <a:solidFill>
                          <a:srgbClr val="0C09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Membrete udc 180"/>
          <p:cNvPicPr>
            <a:picLocks noChangeAspect="1" noChangeArrowheads="1"/>
          </p:cNvPicPr>
          <p:nvPr/>
        </p:nvPicPr>
        <p:blipFill>
          <a:blip r:embed="rId2" cstate="print"/>
          <a:srcRect r="52982"/>
          <a:stretch>
            <a:fillRect/>
          </a:stretch>
        </p:blipFill>
        <p:spPr bwMode="auto">
          <a:xfrm>
            <a:off x="6286500" y="142875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755576" y="1556792"/>
          <a:ext cx="78843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Introducción</a:t>
            </a:r>
            <a:endParaRPr lang="es-SV" dirty="0"/>
          </a:p>
        </p:txBody>
      </p:sp>
      <p:pic>
        <p:nvPicPr>
          <p:cNvPr id="5" name="Picture 2" descr="Membrete udc 180"/>
          <p:cNvPicPr>
            <a:picLocks noChangeAspect="1" noChangeArrowheads="1"/>
          </p:cNvPicPr>
          <p:nvPr/>
        </p:nvPicPr>
        <p:blipFill>
          <a:blip r:embed="rId7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915" name="Picture 2" descr="Membrete udc 180"/>
          <p:cNvPicPr>
            <a:picLocks noChangeAspect="1" noChangeArrowheads="1"/>
          </p:cNvPicPr>
          <p:nvPr/>
        </p:nvPicPr>
        <p:blipFill>
          <a:blip r:embed="rId2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611560" y="1397000"/>
          <a:ext cx="792088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86742" cy="292895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endParaRPr lang="es-CO" sz="2400" b="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0964" name="Picture 2" descr="Membrete udc 180"/>
          <p:cNvPicPr>
            <a:picLocks noChangeAspect="1" noChangeArrowheads="1"/>
          </p:cNvPicPr>
          <p:nvPr/>
        </p:nvPicPr>
        <p:blipFill>
          <a:blip r:embed="rId3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Image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28800"/>
            <a:ext cx="8259398" cy="317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351310"/>
          <a:ext cx="790376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Introducción</a:t>
            </a:r>
            <a:endParaRPr lang="es-SV" dirty="0"/>
          </a:p>
        </p:txBody>
      </p:sp>
      <p:pic>
        <p:nvPicPr>
          <p:cNvPr id="4" name="Picture 2" descr="Membrete udc 180"/>
          <p:cNvPicPr>
            <a:picLocks noChangeAspect="1" noChangeArrowheads="1"/>
          </p:cNvPicPr>
          <p:nvPr/>
        </p:nvPicPr>
        <p:blipFill>
          <a:blip r:embed="rId7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Problema</a:t>
            </a:r>
          </a:p>
          <a:p>
            <a:pPr algn="just">
              <a:buNone/>
              <a:defRPr/>
            </a:pPr>
            <a:endParaRPr lang="es-MX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¿Cuáles son los factores asociados al uso de la mamografía en mujeres mayores de 50 años  de la ciudad de  Cartagena?</a:t>
            </a:r>
            <a:endParaRPr lang="es-E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2" descr="Membrete udc 180"/>
          <p:cNvPicPr>
            <a:picLocks noChangeAspect="1" noChangeArrowheads="1"/>
          </p:cNvPicPr>
          <p:nvPr/>
        </p:nvPicPr>
        <p:blipFill>
          <a:blip r:embed="rId2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636912"/>
          <a:ext cx="8229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Objetivo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Membrete udc 180"/>
          <p:cNvPicPr>
            <a:picLocks noChangeAspect="1" noChangeArrowheads="1"/>
          </p:cNvPicPr>
          <p:nvPr/>
        </p:nvPicPr>
        <p:blipFill>
          <a:blip r:embed="rId7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85800" y="357166"/>
            <a:ext cx="7772400" cy="92869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s-CO" sz="3600" dirty="0">
              <a:solidFill>
                <a:srgbClr val="BF9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7" name="Picture 2" descr="Membrete udc 180"/>
          <p:cNvPicPr>
            <a:picLocks noChangeAspect="1" noChangeArrowheads="1"/>
          </p:cNvPicPr>
          <p:nvPr/>
        </p:nvPicPr>
        <p:blipFill>
          <a:blip r:embed="rId3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110" cy="4850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555"/>
                <a:gridCol w="4114555"/>
              </a:tblGrid>
              <a:tr h="535922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chemeClr val="bg1"/>
                          </a:solidFill>
                        </a:rPr>
                        <a:t>Diseño</a:t>
                      </a:r>
                      <a:r>
                        <a:rPr lang="es-CO" sz="2000" baseline="0" dirty="0" smtClean="0">
                          <a:solidFill>
                            <a:schemeClr val="bg1"/>
                          </a:solidFill>
                        </a:rPr>
                        <a:t> de investigación</a:t>
                      </a:r>
                      <a:endParaRPr lang="es-CO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85" marR="90085" anchor="ctr">
                    <a:solidFill>
                      <a:srgbClr val="0C0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chemeClr val="bg1"/>
                          </a:solidFill>
                        </a:rPr>
                        <a:t>Corte</a:t>
                      </a:r>
                      <a:r>
                        <a:rPr lang="es-CO" sz="200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r>
                        <a:rPr lang="es-CO" sz="2000" dirty="0" smtClean="0">
                          <a:solidFill>
                            <a:schemeClr val="bg1"/>
                          </a:solidFill>
                        </a:rPr>
                        <a:t>ransversal</a:t>
                      </a:r>
                      <a:endParaRPr lang="es-CO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85" marR="90085" anchor="ctr">
                    <a:solidFill>
                      <a:srgbClr val="0C0900"/>
                    </a:solidFill>
                  </a:tcPr>
                </a:tc>
              </a:tr>
              <a:tr h="779219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chemeClr val="tx1"/>
                          </a:solidFill>
                        </a:rPr>
                        <a:t>Población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85" marR="9008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</a:rPr>
                        <a:t>49987 mujeres mayores de 50 años.</a:t>
                      </a:r>
                      <a:endParaRPr lang="es-CO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85" marR="9008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5025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chemeClr val="tx1"/>
                          </a:solidFill>
                        </a:rPr>
                        <a:t>Muestra 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85" marR="9008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</a:rPr>
                        <a:t>909 mujeres .</a:t>
                      </a:r>
                    </a:p>
                    <a:p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</a:rPr>
                        <a:t>Z: Nivel de confianza de 95 % (1,96)</a:t>
                      </a:r>
                      <a:endParaRPr kumimoji="0" lang="es-MX" sz="2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</a:rPr>
                        <a:t>e :margen de error de 2,5% (0,025)</a:t>
                      </a:r>
                      <a:endParaRPr kumimoji="0" lang="es-MX" sz="2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</a:rPr>
                        <a:t>P: proporción de uso 16% (0,16)</a:t>
                      </a:r>
                      <a:endParaRPr kumimoji="0" lang="es-MX" sz="2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</a:rPr>
                        <a:t>Q: complemento de P de 84% (0,84)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85" marR="9008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9555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chemeClr val="tx1"/>
                          </a:solidFill>
                        </a:rPr>
                        <a:t>Criterio de exclusión 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85" marR="900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2000" kern="1200" dirty="0" smtClean="0">
                          <a:solidFill>
                            <a:schemeClr val="tx1"/>
                          </a:solidFill>
                        </a:rPr>
                        <a:t>Mujeres mayores de 50 años con diagnostico y tratamiento de lesiones malignas en el seno.</a:t>
                      </a:r>
                      <a:endParaRPr kumimoji="0" lang="es-MX" sz="20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85" marR="9008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BF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Metodología.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7 Imagen"/>
          <p:cNvPicPr>
            <a:picLocks noChangeAspect="1" noChangeArrowheads="1"/>
          </p:cNvPicPr>
          <p:nvPr/>
        </p:nvPicPr>
        <p:blipFill>
          <a:blip r:embed="rId2" cstate="print"/>
          <a:srcRect l="19206" t="27077" r="56150" b="24605"/>
          <a:stretch>
            <a:fillRect/>
          </a:stretch>
        </p:blipFill>
        <p:spPr bwMode="auto">
          <a:xfrm>
            <a:off x="3347864" y="1052736"/>
            <a:ext cx="52565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Muestreo</a:t>
            </a:r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400" dirty="0" smtClean="0">
                <a:solidFill>
                  <a:srgbClr val="BF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Metodología.</a:t>
            </a:r>
            <a:endParaRPr lang="es-MX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Membrete udc 180"/>
          <p:cNvPicPr>
            <a:picLocks noChangeAspect="1" noChangeArrowheads="1"/>
          </p:cNvPicPr>
          <p:nvPr/>
        </p:nvPicPr>
        <p:blipFill>
          <a:blip r:embed="rId3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6 Gráfico"/>
          <p:cNvGraphicFramePr>
            <a:graphicFrameLocks/>
          </p:cNvGraphicFramePr>
          <p:nvPr/>
        </p:nvGraphicFramePr>
        <p:xfrm>
          <a:off x="1259632" y="2533997"/>
          <a:ext cx="7150100" cy="3343275"/>
        </p:xfrm>
        <a:graphic>
          <a:graphicData uri="http://schemas.openxmlformats.org/presentationml/2006/ole">
            <p:oleObj spid="_x0000_s1031" name="Worksheet" r:id="rId3" imgW="5362592" imgH="2352743" progId="Excel.Sheet.8">
              <p:embed/>
            </p:oleObj>
          </a:graphicData>
        </a:graphic>
      </p:graphicFrame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428625" y="1518617"/>
            <a:ext cx="8501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 dirty="0" smtClean="0"/>
              <a:t>Grafico 1 </a:t>
            </a:r>
            <a:r>
              <a:rPr lang="es-ES" sz="2400" b="1" dirty="0"/>
              <a:t>Distribución según procedencia de las mujeres participantes Cartagena 2010.</a:t>
            </a:r>
            <a:r>
              <a:rPr lang="es-ES" sz="2400" dirty="0"/>
              <a:t> </a:t>
            </a:r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Membrete udc 180"/>
          <p:cNvPicPr>
            <a:picLocks noChangeAspect="1" noChangeArrowheads="1"/>
          </p:cNvPicPr>
          <p:nvPr/>
        </p:nvPicPr>
        <p:blipFill>
          <a:blip r:embed="rId4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5 Gráfico"/>
          <p:cNvGraphicFramePr>
            <a:graphicFrameLocks/>
          </p:cNvGraphicFramePr>
          <p:nvPr/>
        </p:nvGraphicFramePr>
        <p:xfrm>
          <a:off x="571472" y="1985962"/>
          <a:ext cx="7929618" cy="4657747"/>
        </p:xfrm>
        <a:graphic>
          <a:graphicData uri="http://schemas.openxmlformats.org/presentationml/2006/ole">
            <p:oleObj spid="_x0000_s3079" name="Worksheet" r:id="rId3" imgW="3571875" imgH="2171700" progId="Excel.Sheet.8">
              <p:embed/>
            </p:oleObj>
          </a:graphicData>
        </a:graphic>
      </p:graphicFrame>
      <p:sp>
        <p:nvSpPr>
          <p:cNvPr id="3075" name="2 Rectángulo"/>
          <p:cNvSpPr>
            <a:spLocks noChangeArrowheads="1"/>
          </p:cNvSpPr>
          <p:nvPr/>
        </p:nvSpPr>
        <p:spPr bwMode="auto">
          <a:xfrm>
            <a:off x="395536" y="1086569"/>
            <a:ext cx="8501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 dirty="0" smtClean="0"/>
              <a:t>Grafico 2. </a:t>
            </a:r>
            <a:r>
              <a:rPr lang="es-ES" sz="2400" b="1" dirty="0"/>
              <a:t>Distribución según grado de escolaridad de las mujeres participantes Cartagena 2010.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es-SV" dirty="0"/>
          </a:p>
        </p:txBody>
      </p:sp>
      <p:pic>
        <p:nvPicPr>
          <p:cNvPr id="5" name="Picture 2" descr="Membrete udc 180"/>
          <p:cNvPicPr>
            <a:picLocks noChangeAspect="1" noChangeArrowheads="1"/>
          </p:cNvPicPr>
          <p:nvPr/>
        </p:nvPicPr>
        <p:blipFill>
          <a:blip r:embed="rId4" cstate="print"/>
          <a:srcRect r="52982"/>
          <a:stretch>
            <a:fillRect/>
          </a:stretch>
        </p:blipFill>
        <p:spPr bwMode="auto">
          <a:xfrm>
            <a:off x="6286500" y="285750"/>
            <a:ext cx="241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1">
      <a:dk1>
        <a:srgbClr val="161616"/>
      </a:dk1>
      <a:lt1>
        <a:srgbClr val="FFFFFF"/>
      </a:lt1>
      <a:dk2>
        <a:srgbClr val="FFFFFF"/>
      </a:dk2>
      <a:lt2>
        <a:srgbClr val="FFFFFF"/>
      </a:lt2>
      <a:accent1>
        <a:srgbClr val="FFC000"/>
      </a:accent1>
      <a:accent2>
        <a:srgbClr val="FFC000"/>
      </a:accent2>
      <a:accent3>
        <a:srgbClr val="161616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4538</TotalTime>
  <Words>1112</Words>
  <Application>Microsoft Office PowerPoint</Application>
  <PresentationFormat>Presentación en pantalla (4:3)</PresentationFormat>
  <Paragraphs>201</Paragraphs>
  <Slides>21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Concurrencia</vt:lpstr>
      <vt:lpstr>Worksheet</vt:lpstr>
      <vt:lpstr>Factores Asociados al Uso de Mamografía en Mujeres Mayores de 50 Años de la Ciudad de Cartagena. 2010</vt:lpstr>
      <vt:lpstr> Introducción</vt:lpstr>
      <vt:lpstr> Introducción</vt:lpstr>
      <vt:lpstr>Introducción</vt:lpstr>
      <vt:lpstr>Objetivo</vt:lpstr>
      <vt:lpstr>Metodología.</vt:lpstr>
      <vt:lpstr>Metodología.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Conclusiones</vt:lpstr>
      <vt:lpstr>      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INNA</dc:creator>
  <cp:lastModifiedBy>Irma</cp:lastModifiedBy>
  <cp:revision>426</cp:revision>
  <dcterms:created xsi:type="dcterms:W3CDTF">2008-10-11T17:51:58Z</dcterms:created>
  <dcterms:modified xsi:type="dcterms:W3CDTF">2012-11-29T00:44:58Z</dcterms:modified>
</cp:coreProperties>
</file>